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>
  <p:sldMasterIdLst>
    <p:sldMasterId id="2147483648" r:id="rId1"/>
    <p:sldMasterId id="2147483708" r:id="rId2"/>
    <p:sldMasterId id="2147483696" r:id="rId3"/>
    <p:sldMasterId id="2147483684" r:id="rId4"/>
    <p:sldMasterId id="2147483672" r:id="rId5"/>
    <p:sldMasterId id="2147483660" r:id="rId6"/>
    <p:sldMasterId id="2147483720" r:id="rId7"/>
    <p:sldMasterId id="2147483733" r:id="rId8"/>
  </p:sldMasterIdLst>
  <p:notesMasterIdLst>
    <p:notesMasterId r:id="rId45"/>
  </p:notesMasterIdLst>
  <p:handoutMasterIdLst>
    <p:handoutMasterId r:id="rId46"/>
  </p:handoutMasterIdLst>
  <p:sldIdLst>
    <p:sldId id="469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68" r:id="rId18"/>
    <p:sldId id="416" r:id="rId19"/>
    <p:sldId id="451" r:id="rId20"/>
    <p:sldId id="452" r:id="rId21"/>
    <p:sldId id="423" r:id="rId22"/>
    <p:sldId id="448" r:id="rId23"/>
    <p:sldId id="449" r:id="rId24"/>
    <p:sldId id="479" r:id="rId25"/>
    <p:sldId id="480" r:id="rId26"/>
    <p:sldId id="424" r:id="rId27"/>
    <p:sldId id="425" r:id="rId28"/>
    <p:sldId id="465" r:id="rId29"/>
    <p:sldId id="466" r:id="rId30"/>
    <p:sldId id="467" r:id="rId31"/>
    <p:sldId id="450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463" r:id="rId43"/>
    <p:sldId id="464" r:id="rId44"/>
  </p:sldIdLst>
  <p:sldSz cx="9144000" cy="6858000" type="screen4x3"/>
  <p:notesSz cx="6797675" cy="9872663"/>
  <p:defaultTextStyle>
    <a:defPPr>
      <a:defRPr lang="ru-RU"/>
    </a:defPPr>
    <a:lvl1pPr marL="0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7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6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55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92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32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71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08" algn="l" defTabSz="914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06" userDrawn="1">
          <p15:clr>
            <a:srgbClr val="A4A3A4"/>
          </p15:clr>
        </p15:guide>
        <p15:guide id="2" pos="2238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7CB0"/>
    <a:srgbClr val="A591BD"/>
    <a:srgbClr val="0050A0"/>
    <a:srgbClr val="FF9B9B"/>
    <a:srgbClr val="FF7171"/>
    <a:srgbClr val="FFDDDD"/>
    <a:srgbClr val="E9EFF7"/>
    <a:srgbClr val="FEF6F0"/>
    <a:srgbClr val="F0F5FA"/>
    <a:srgbClr val="61F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7" autoAdjust="0"/>
    <p:restoredTop sz="94377" autoAdjust="0"/>
  </p:normalViewPr>
  <p:slideViewPr>
    <p:cSldViewPr>
      <p:cViewPr varScale="1">
        <p:scale>
          <a:sx n="66" d="100"/>
          <a:sy n="66" d="100"/>
        </p:scale>
        <p:origin x="960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>
        <p:scale>
          <a:sx n="70" d="100"/>
          <a:sy n="70" d="100"/>
        </p:scale>
        <p:origin x="4134" y="378"/>
      </p:cViewPr>
      <p:guideLst>
        <p:guide orient="horz" pos="3206"/>
        <p:guide pos="2238"/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37786327845382"/>
          <c:y val="2.8832124330915327E-2"/>
          <c:w val="0.87217250904861388"/>
          <c:h val="0.8326195683872849"/>
        </c:manualLayout>
      </c:layout>
      <c:lineChart>
        <c:grouping val="standard"/>
        <c:varyColors val="0"/>
        <c:ser>
          <c:idx val="0"/>
          <c:order val="0"/>
          <c:tx>
            <c:strRef>
              <c:f>'.итого'!$AC$24</c:f>
              <c:strCache>
                <c:ptCount val="1"/>
                <c:pt idx="0">
                  <c:v>Цель</c:v>
                </c:pt>
              </c:strCache>
            </c:strRef>
          </c:tx>
          <c:spPr>
            <a:ln>
              <a:solidFill>
                <a:srgbClr val="00B050"/>
              </a:solidFill>
              <a:prstDash val="lgDash"/>
            </a:ln>
          </c:spPr>
          <c:marker>
            <c:symbol val="none"/>
          </c:marker>
          <c:cat>
            <c:numRef>
              <c:f>'.итого'!$B$4:$B$15</c:f>
              <c:numCache>
                <c:formatCode>mmm\-yy</c:formatCode>
                <c:ptCount val="1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</c:numCache>
            </c:numRef>
          </c:cat>
          <c:val>
            <c:numRef>
              <c:f>ММК!$J$3:$J$14</c:f>
              <c:numCache>
                <c:formatCode>0</c:formatCode>
                <c:ptCount val="12"/>
                <c:pt idx="0" formatCode="General">
                  <c:v>0</c:v>
                </c:pt>
                <c:pt idx="1">
                  <c:v>-168.91861999999998</c:v>
                </c:pt>
                <c:pt idx="2">
                  <c:v>-267.32153999999997</c:v>
                </c:pt>
                <c:pt idx="3">
                  <c:v>-371.24637999999999</c:v>
                </c:pt>
                <c:pt idx="4">
                  <c:v>-480.16732999999999</c:v>
                </c:pt>
                <c:pt idx="5">
                  <c:v>-588.75532999999996</c:v>
                </c:pt>
                <c:pt idx="6">
                  <c:v>-728.02692999999999</c:v>
                </c:pt>
                <c:pt idx="7">
                  <c:v>-864.73693000000003</c:v>
                </c:pt>
                <c:pt idx="8">
                  <c:v>-1001.49693</c:v>
                </c:pt>
                <c:pt idx="9">
                  <c:v>-1159.6929299999999</c:v>
                </c:pt>
                <c:pt idx="10">
                  <c:v>-1321.0120299999999</c:v>
                </c:pt>
                <c:pt idx="11">
                  <c:v>-1500.1995299999999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'.итого'!$AC$25</c:f>
              <c:strCache>
                <c:ptCount val="1"/>
                <c:pt idx="0">
                  <c:v>Факт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31750">
                <a:solidFill>
                  <a:srgbClr val="FF0000"/>
                </a:solidFill>
              </a:ln>
            </c:spPr>
          </c:marker>
          <c:cat>
            <c:numRef>
              <c:f>'.итого'!$B$4:$B$15</c:f>
              <c:numCache>
                <c:formatCode>mmm\-yy</c:formatCode>
                <c:ptCount val="1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</c:numCache>
            </c:numRef>
          </c:cat>
          <c:val>
            <c:numRef>
              <c:f>ММК!$J$19:$J$32</c:f>
              <c:numCache>
                <c:formatCode>0.0</c:formatCode>
                <c:ptCount val="14"/>
                <c:pt idx="0" formatCode="General">
                  <c:v>0</c:v>
                </c:pt>
                <c:pt idx="1">
                  <c:v>-164.06213</c:v>
                </c:pt>
                <c:pt idx="2">
                  <c:v>-258.97392000000002</c:v>
                </c:pt>
                <c:pt idx="3">
                  <c:v>-322.60946000000001</c:v>
                </c:pt>
                <c:pt idx="4">
                  <c:v>-377.17141000000004</c:v>
                </c:pt>
                <c:pt idx="5">
                  <c:v>-459.73570000000007</c:v>
                </c:pt>
                <c:pt idx="6">
                  <c:v>-579.95825000000002</c:v>
                </c:pt>
                <c:pt idx="7">
                  <c:v>-703.06304999999998</c:v>
                </c:pt>
                <c:pt idx="8" formatCode="General">
                  <c:v>-795.7</c:v>
                </c:pt>
                <c:pt idx="9" formatCode="General">
                  <c:v>-849.2</c:v>
                </c:pt>
                <c:pt idx="10" formatCode="General">
                  <c:v>-858</c:v>
                </c:pt>
                <c:pt idx="11" formatCode="#,##0.00">
                  <c:v>-1112.1590000000001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168040"/>
        <c:axId val="155162552"/>
      </c:lineChart>
      <c:catAx>
        <c:axId val="1551680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ru-RU"/>
          </a:p>
        </c:txPr>
        <c:crossAx val="155162552"/>
        <c:crosses val="autoZero"/>
        <c:auto val="0"/>
        <c:lblAlgn val="ctr"/>
        <c:lblOffset val="100"/>
        <c:noMultiLvlLbl val="0"/>
      </c:catAx>
      <c:valAx>
        <c:axId val="15516255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ru-RU"/>
                  <a:t>млн. рублей</a:t>
                </a:r>
              </a:p>
            </c:rich>
          </c:tx>
          <c:layout>
            <c:manualLayout>
              <c:xMode val="edge"/>
              <c:yMode val="edge"/>
              <c:x val="5.712553313415864E-3"/>
              <c:y val="0.19540805446194223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ru-RU"/>
          </a:p>
        </c:txPr>
        <c:crossAx val="1551680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752056715124224"/>
          <c:y val="3.7760416666666664E-2"/>
          <c:w val="0.23890354654324064"/>
          <c:h val="9.3750178814275387E-2"/>
        </c:manualLayout>
      </c:layout>
      <c:overlay val="0"/>
      <c:txPr>
        <a:bodyPr/>
        <a:lstStyle/>
        <a:p>
          <a:pPr>
            <a:defRPr sz="1000" b="1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ru-RU"/>
    </a:p>
  </c:txPr>
  <c:externalData r:id="rId2">
    <c:autoUpdate val="0"/>
  </c:externalData>
  <c:userShapes r:id="rId3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B65FDB-9482-489A-80C9-1329AEC5AD5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164909-F098-4B3B-82D0-05D85B6F3B72}">
      <dgm:prSet phldrT="[Текст]" custT="1"/>
      <dgm:spPr/>
      <dgm:t>
        <a:bodyPr/>
        <a:lstStyle/>
        <a:p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Модернизация паро-конденсатной системы </a:t>
          </a:r>
          <a:endParaRPr lang="ru-RU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2473911-DE08-4347-A014-6E3124E61567}" type="parTrans" cxnId="{5028FA80-D6FC-49E1-B1C2-1795941F7B4B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EBAB01D-BDBB-4830-B20E-9D0E2AF5B2BF}" type="sibTrans" cxnId="{5028FA80-D6FC-49E1-B1C2-1795941F7B4B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AAF57CA-6EDB-4A21-AAC7-5D13B90E11AF}">
      <dgm:prSet phldrT="[Текст]" custT="1"/>
      <dgm:spPr/>
      <dgm:t>
        <a:bodyPr/>
        <a:lstStyle/>
        <a:p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Повышение эффективности электропривода</a:t>
          </a:r>
          <a:endParaRPr lang="ru-RU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342B3B9-2B88-4C6F-9591-660D3B875F8E}" type="parTrans" cxnId="{5A8D4250-10F0-4A6C-90AC-9532B7268426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57BA89-7E59-45E8-A676-E588CC095142}" type="sibTrans" cxnId="{5A8D4250-10F0-4A6C-90AC-9532B7268426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7AA93CD-0D3A-478A-A18A-5553C2ADA767}">
      <dgm:prSet phldrT="[Текст]" custT="1"/>
      <dgm:spPr/>
      <dgm:t>
        <a:bodyPr/>
        <a:lstStyle/>
        <a:p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Модернизация системы водоснабжения  </a:t>
          </a:r>
          <a:endParaRPr lang="ru-RU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29929A-7D95-437C-9932-A668657FDB8D}" type="parTrans" cxnId="{926B8F49-003E-42B1-ADB9-82A9243019A5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2F08878-EFD5-4AD8-AA99-C870CEDAF90A}" type="sibTrans" cxnId="{926B8F49-003E-42B1-ADB9-82A9243019A5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3CEE88F-56C0-4F83-879E-001CECAAD74D}">
      <dgm:prSet phldrT="[Текст]" custT="1"/>
      <dgm:spPr/>
      <dgm:t>
        <a:bodyPr/>
        <a:lstStyle/>
        <a:p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Повышение эффективности теплообменного оборудования  </a:t>
          </a:r>
          <a:endParaRPr lang="ru-RU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7AEC51D-CA24-48AA-A99E-DBF1DDF1276D}" type="parTrans" cxnId="{65E2AEC3-734D-45AD-9524-B820C0CBD8C0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92A27A8-B748-4667-875A-5CB86086D6EB}" type="sibTrans" cxnId="{65E2AEC3-734D-45AD-9524-B820C0CBD8C0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D44716A-0A5C-4FA0-8AD8-FB45D45FD0EF}">
      <dgm:prSet phldrT="[Текст]" custT="1"/>
      <dgm:spPr/>
      <dgm:t>
        <a:bodyPr/>
        <a:lstStyle/>
        <a:p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Повышение эффективности систем цехового отопления </a:t>
          </a:r>
          <a:endParaRPr lang="ru-RU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E6A5B63-F604-4E72-B447-EC7C942CCB80}" type="parTrans" cxnId="{05B03515-DDCB-4ABA-B110-1F225614755D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3896098-27A1-4622-8580-DD5BFB3F6766}" type="sibTrans" cxnId="{05B03515-DDCB-4ABA-B110-1F225614755D}">
      <dgm:prSet/>
      <dgm:spPr/>
      <dgm:t>
        <a:bodyPr/>
        <a:lstStyle/>
        <a:p>
          <a:endParaRPr lang="ru-RU" sz="14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1E37725-89AF-45A1-A7CF-8E5140D3CD37}" type="pres">
      <dgm:prSet presAssocID="{55B65FDB-9482-489A-80C9-1329AEC5AD5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21E399-0A22-44D1-8814-42F853209F14}" type="pres">
      <dgm:prSet presAssocID="{55B65FDB-9482-489A-80C9-1329AEC5AD54}" presName="Name1" presStyleCnt="0"/>
      <dgm:spPr/>
    </dgm:pt>
    <dgm:pt modelId="{D2F0AC50-E0B0-43A6-9207-0BCB18D6582E}" type="pres">
      <dgm:prSet presAssocID="{55B65FDB-9482-489A-80C9-1329AEC5AD54}" presName="cycle" presStyleCnt="0"/>
      <dgm:spPr/>
    </dgm:pt>
    <dgm:pt modelId="{6B6B59BB-6580-4D23-9246-2CDE73F9D218}" type="pres">
      <dgm:prSet presAssocID="{55B65FDB-9482-489A-80C9-1329AEC5AD54}" presName="srcNode" presStyleLbl="node1" presStyleIdx="0" presStyleCnt="5"/>
      <dgm:spPr/>
    </dgm:pt>
    <dgm:pt modelId="{15F3B572-0E75-4339-90AE-93F9B04995B5}" type="pres">
      <dgm:prSet presAssocID="{55B65FDB-9482-489A-80C9-1329AEC5AD54}" presName="conn" presStyleLbl="parChTrans1D2" presStyleIdx="0" presStyleCnt="1"/>
      <dgm:spPr/>
      <dgm:t>
        <a:bodyPr/>
        <a:lstStyle/>
        <a:p>
          <a:endParaRPr lang="ru-RU"/>
        </a:p>
      </dgm:t>
    </dgm:pt>
    <dgm:pt modelId="{63F3AFD0-BA09-4988-AAA9-745154C8C814}" type="pres">
      <dgm:prSet presAssocID="{55B65FDB-9482-489A-80C9-1329AEC5AD54}" presName="extraNode" presStyleLbl="node1" presStyleIdx="0" presStyleCnt="5"/>
      <dgm:spPr/>
    </dgm:pt>
    <dgm:pt modelId="{EF4EBD9D-E120-4D8E-8740-B8C7D3224368}" type="pres">
      <dgm:prSet presAssocID="{55B65FDB-9482-489A-80C9-1329AEC5AD54}" presName="dstNode" presStyleLbl="node1" presStyleIdx="0" presStyleCnt="5"/>
      <dgm:spPr/>
    </dgm:pt>
    <dgm:pt modelId="{CB54FFE6-E4FC-4844-B8B6-91BF596B8B68}" type="pres">
      <dgm:prSet presAssocID="{73164909-F098-4B3B-82D0-05D85B6F3B7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8EDC0-FE5F-422A-ACF7-7E8C3B8F2FF7}" type="pres">
      <dgm:prSet presAssocID="{73164909-F098-4B3B-82D0-05D85B6F3B72}" presName="accent_1" presStyleCnt="0"/>
      <dgm:spPr/>
    </dgm:pt>
    <dgm:pt modelId="{C29D9FAC-5C39-4917-ACA9-DB356880BD18}" type="pres">
      <dgm:prSet presAssocID="{73164909-F098-4B3B-82D0-05D85B6F3B72}" presName="accentRepeatNode" presStyleLbl="solidFgAcc1" presStyleIdx="0" presStyleCnt="5"/>
      <dgm:spPr/>
    </dgm:pt>
    <dgm:pt modelId="{5CCCFC09-A145-4326-AE64-E4D505F129D8}" type="pres">
      <dgm:prSet presAssocID="{6AAF57CA-6EDB-4A21-AAC7-5D13B90E11A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7574C-27EF-49F4-99C2-CB85C593E4E8}" type="pres">
      <dgm:prSet presAssocID="{6AAF57CA-6EDB-4A21-AAC7-5D13B90E11AF}" presName="accent_2" presStyleCnt="0"/>
      <dgm:spPr/>
    </dgm:pt>
    <dgm:pt modelId="{679CBFD7-2CDB-46F5-9D3E-DF333B6C6A3A}" type="pres">
      <dgm:prSet presAssocID="{6AAF57CA-6EDB-4A21-AAC7-5D13B90E11AF}" presName="accentRepeatNode" presStyleLbl="solidFgAcc1" presStyleIdx="1" presStyleCnt="5"/>
      <dgm:spPr/>
    </dgm:pt>
    <dgm:pt modelId="{6055F91F-AAC3-404D-AD8F-7357A110719C}" type="pres">
      <dgm:prSet presAssocID="{F7AA93CD-0D3A-478A-A18A-5553C2ADA76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D794C-B168-44F4-9856-C58BDD4D214B}" type="pres">
      <dgm:prSet presAssocID="{F7AA93CD-0D3A-478A-A18A-5553C2ADA767}" presName="accent_3" presStyleCnt="0"/>
      <dgm:spPr/>
    </dgm:pt>
    <dgm:pt modelId="{F8339C33-0DC6-433A-888B-9418E1030CBE}" type="pres">
      <dgm:prSet presAssocID="{F7AA93CD-0D3A-478A-A18A-5553C2ADA767}" presName="accentRepeatNode" presStyleLbl="solidFgAcc1" presStyleIdx="2" presStyleCnt="5"/>
      <dgm:spPr/>
    </dgm:pt>
    <dgm:pt modelId="{8A2DBBBE-0E0A-4A27-B51D-1853C4B272D9}" type="pres">
      <dgm:prSet presAssocID="{83CEE88F-56C0-4F83-879E-001CECAAD74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E3E00-20E7-49E3-8083-8AC87E144F70}" type="pres">
      <dgm:prSet presAssocID="{83CEE88F-56C0-4F83-879E-001CECAAD74D}" presName="accent_4" presStyleCnt="0"/>
      <dgm:spPr/>
    </dgm:pt>
    <dgm:pt modelId="{A41871D0-1833-49A2-B6A0-CF72199A847F}" type="pres">
      <dgm:prSet presAssocID="{83CEE88F-56C0-4F83-879E-001CECAAD74D}" presName="accentRepeatNode" presStyleLbl="solidFgAcc1" presStyleIdx="3" presStyleCnt="5"/>
      <dgm:spPr/>
    </dgm:pt>
    <dgm:pt modelId="{CAE9FABB-36CB-4BEB-B05D-E73C04EEDE4E}" type="pres">
      <dgm:prSet presAssocID="{6D44716A-0A5C-4FA0-8AD8-FB45D45FD0E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E26C3-876F-48FD-8D27-843B8A8970F8}" type="pres">
      <dgm:prSet presAssocID="{6D44716A-0A5C-4FA0-8AD8-FB45D45FD0EF}" presName="accent_5" presStyleCnt="0"/>
      <dgm:spPr/>
    </dgm:pt>
    <dgm:pt modelId="{397160E3-5CEA-4E1B-AB03-27E505003246}" type="pres">
      <dgm:prSet presAssocID="{6D44716A-0A5C-4FA0-8AD8-FB45D45FD0EF}" presName="accentRepeatNode" presStyleLbl="solidFgAcc1" presStyleIdx="4" presStyleCnt="5"/>
      <dgm:spPr/>
    </dgm:pt>
  </dgm:ptLst>
  <dgm:cxnLst>
    <dgm:cxn modelId="{E5F0AB8E-53D1-46AE-954F-CDCF80C40DDE}" type="presOf" srcId="{6D44716A-0A5C-4FA0-8AD8-FB45D45FD0EF}" destId="{CAE9FABB-36CB-4BEB-B05D-E73C04EEDE4E}" srcOrd="0" destOrd="0" presId="urn:microsoft.com/office/officeart/2008/layout/VerticalCurvedList"/>
    <dgm:cxn modelId="{5A8D4250-10F0-4A6C-90AC-9532B7268426}" srcId="{55B65FDB-9482-489A-80C9-1329AEC5AD54}" destId="{6AAF57CA-6EDB-4A21-AAC7-5D13B90E11AF}" srcOrd="1" destOrd="0" parTransId="{0342B3B9-2B88-4C6F-9591-660D3B875F8E}" sibTransId="{2557BA89-7E59-45E8-A676-E588CC095142}"/>
    <dgm:cxn modelId="{5028FA80-D6FC-49E1-B1C2-1795941F7B4B}" srcId="{55B65FDB-9482-489A-80C9-1329AEC5AD54}" destId="{73164909-F098-4B3B-82D0-05D85B6F3B72}" srcOrd="0" destOrd="0" parTransId="{52473911-DE08-4347-A014-6E3124E61567}" sibTransId="{4EBAB01D-BDBB-4830-B20E-9D0E2AF5B2BF}"/>
    <dgm:cxn modelId="{BE8AA772-B712-4367-BEE9-DD40A4C28123}" type="presOf" srcId="{4EBAB01D-BDBB-4830-B20E-9D0E2AF5B2BF}" destId="{15F3B572-0E75-4339-90AE-93F9B04995B5}" srcOrd="0" destOrd="0" presId="urn:microsoft.com/office/officeart/2008/layout/VerticalCurvedList"/>
    <dgm:cxn modelId="{2FDB36B7-6666-4863-B96A-1BA92B04B9B6}" type="presOf" srcId="{83CEE88F-56C0-4F83-879E-001CECAAD74D}" destId="{8A2DBBBE-0E0A-4A27-B51D-1853C4B272D9}" srcOrd="0" destOrd="0" presId="urn:microsoft.com/office/officeart/2008/layout/VerticalCurvedList"/>
    <dgm:cxn modelId="{05B03515-DDCB-4ABA-B110-1F225614755D}" srcId="{55B65FDB-9482-489A-80C9-1329AEC5AD54}" destId="{6D44716A-0A5C-4FA0-8AD8-FB45D45FD0EF}" srcOrd="4" destOrd="0" parTransId="{6E6A5B63-F604-4E72-B447-EC7C942CCB80}" sibTransId="{03896098-27A1-4622-8580-DD5BFB3F6766}"/>
    <dgm:cxn modelId="{C6D405FB-C951-43B2-80FD-2BD01AB674F0}" type="presOf" srcId="{55B65FDB-9482-489A-80C9-1329AEC5AD54}" destId="{41E37725-89AF-45A1-A7CF-8E5140D3CD37}" srcOrd="0" destOrd="0" presId="urn:microsoft.com/office/officeart/2008/layout/VerticalCurvedList"/>
    <dgm:cxn modelId="{856AAA68-7675-48CF-B656-5AE29CE84A9C}" type="presOf" srcId="{6AAF57CA-6EDB-4A21-AAC7-5D13B90E11AF}" destId="{5CCCFC09-A145-4326-AE64-E4D505F129D8}" srcOrd="0" destOrd="0" presId="urn:microsoft.com/office/officeart/2008/layout/VerticalCurvedList"/>
    <dgm:cxn modelId="{65E2AEC3-734D-45AD-9524-B820C0CBD8C0}" srcId="{55B65FDB-9482-489A-80C9-1329AEC5AD54}" destId="{83CEE88F-56C0-4F83-879E-001CECAAD74D}" srcOrd="3" destOrd="0" parTransId="{17AEC51D-CA24-48AA-A99E-DBF1DDF1276D}" sibTransId="{292A27A8-B748-4667-875A-5CB86086D6EB}"/>
    <dgm:cxn modelId="{926B8F49-003E-42B1-ADB9-82A9243019A5}" srcId="{55B65FDB-9482-489A-80C9-1329AEC5AD54}" destId="{F7AA93CD-0D3A-478A-A18A-5553C2ADA767}" srcOrd="2" destOrd="0" parTransId="{9329929A-7D95-437C-9932-A668657FDB8D}" sibTransId="{F2F08878-EFD5-4AD8-AA99-C870CEDAF90A}"/>
    <dgm:cxn modelId="{B59BC664-97B8-4242-BFB9-33D3411ED6B4}" type="presOf" srcId="{73164909-F098-4B3B-82D0-05D85B6F3B72}" destId="{CB54FFE6-E4FC-4844-B8B6-91BF596B8B68}" srcOrd="0" destOrd="0" presId="urn:microsoft.com/office/officeart/2008/layout/VerticalCurvedList"/>
    <dgm:cxn modelId="{875930D5-1B52-4691-A7C4-235F41D11791}" type="presOf" srcId="{F7AA93CD-0D3A-478A-A18A-5553C2ADA767}" destId="{6055F91F-AAC3-404D-AD8F-7357A110719C}" srcOrd="0" destOrd="0" presId="urn:microsoft.com/office/officeart/2008/layout/VerticalCurvedList"/>
    <dgm:cxn modelId="{AD2FE198-2A4C-4B7A-BE21-C3A652995E7E}" type="presParOf" srcId="{41E37725-89AF-45A1-A7CF-8E5140D3CD37}" destId="{1F21E399-0A22-44D1-8814-42F853209F14}" srcOrd="0" destOrd="0" presId="urn:microsoft.com/office/officeart/2008/layout/VerticalCurvedList"/>
    <dgm:cxn modelId="{C2EA36D3-80E9-40D0-9F28-9936B7D6171E}" type="presParOf" srcId="{1F21E399-0A22-44D1-8814-42F853209F14}" destId="{D2F0AC50-E0B0-43A6-9207-0BCB18D6582E}" srcOrd="0" destOrd="0" presId="urn:microsoft.com/office/officeart/2008/layout/VerticalCurvedList"/>
    <dgm:cxn modelId="{1FEE4DDC-812E-4675-B37B-0432070D8D31}" type="presParOf" srcId="{D2F0AC50-E0B0-43A6-9207-0BCB18D6582E}" destId="{6B6B59BB-6580-4D23-9246-2CDE73F9D218}" srcOrd="0" destOrd="0" presId="urn:microsoft.com/office/officeart/2008/layout/VerticalCurvedList"/>
    <dgm:cxn modelId="{32B5C629-454D-42BD-B685-31A74F52E7C6}" type="presParOf" srcId="{D2F0AC50-E0B0-43A6-9207-0BCB18D6582E}" destId="{15F3B572-0E75-4339-90AE-93F9B04995B5}" srcOrd="1" destOrd="0" presId="urn:microsoft.com/office/officeart/2008/layout/VerticalCurvedList"/>
    <dgm:cxn modelId="{1C7CD64C-6315-48E8-A6DA-B4A4D68A7A4B}" type="presParOf" srcId="{D2F0AC50-E0B0-43A6-9207-0BCB18D6582E}" destId="{63F3AFD0-BA09-4988-AAA9-745154C8C814}" srcOrd="2" destOrd="0" presId="urn:microsoft.com/office/officeart/2008/layout/VerticalCurvedList"/>
    <dgm:cxn modelId="{8D34EBA1-6DFA-46BF-BE33-597760F3672E}" type="presParOf" srcId="{D2F0AC50-E0B0-43A6-9207-0BCB18D6582E}" destId="{EF4EBD9D-E120-4D8E-8740-B8C7D3224368}" srcOrd="3" destOrd="0" presId="urn:microsoft.com/office/officeart/2008/layout/VerticalCurvedList"/>
    <dgm:cxn modelId="{96549583-F464-4AB5-B9E1-2FB16DD8EF13}" type="presParOf" srcId="{1F21E399-0A22-44D1-8814-42F853209F14}" destId="{CB54FFE6-E4FC-4844-B8B6-91BF596B8B68}" srcOrd="1" destOrd="0" presId="urn:microsoft.com/office/officeart/2008/layout/VerticalCurvedList"/>
    <dgm:cxn modelId="{246FE51E-473B-467D-84DD-1D6708C8D9C1}" type="presParOf" srcId="{1F21E399-0A22-44D1-8814-42F853209F14}" destId="{00D8EDC0-FE5F-422A-ACF7-7E8C3B8F2FF7}" srcOrd="2" destOrd="0" presId="urn:microsoft.com/office/officeart/2008/layout/VerticalCurvedList"/>
    <dgm:cxn modelId="{8A953040-9170-4D5D-81E4-69C8E8D5EB68}" type="presParOf" srcId="{00D8EDC0-FE5F-422A-ACF7-7E8C3B8F2FF7}" destId="{C29D9FAC-5C39-4917-ACA9-DB356880BD18}" srcOrd="0" destOrd="0" presId="urn:microsoft.com/office/officeart/2008/layout/VerticalCurvedList"/>
    <dgm:cxn modelId="{13A342B1-8C7F-4534-89FE-0E2350B5893F}" type="presParOf" srcId="{1F21E399-0A22-44D1-8814-42F853209F14}" destId="{5CCCFC09-A145-4326-AE64-E4D505F129D8}" srcOrd="3" destOrd="0" presId="urn:microsoft.com/office/officeart/2008/layout/VerticalCurvedList"/>
    <dgm:cxn modelId="{DF2535B9-B786-4F06-924C-F0D75602819E}" type="presParOf" srcId="{1F21E399-0A22-44D1-8814-42F853209F14}" destId="{A257574C-27EF-49F4-99C2-CB85C593E4E8}" srcOrd="4" destOrd="0" presId="urn:microsoft.com/office/officeart/2008/layout/VerticalCurvedList"/>
    <dgm:cxn modelId="{364E2049-4AE6-468D-A51C-62C642A85668}" type="presParOf" srcId="{A257574C-27EF-49F4-99C2-CB85C593E4E8}" destId="{679CBFD7-2CDB-46F5-9D3E-DF333B6C6A3A}" srcOrd="0" destOrd="0" presId="urn:microsoft.com/office/officeart/2008/layout/VerticalCurvedList"/>
    <dgm:cxn modelId="{2B47D00F-2526-4503-B3A5-B42126B3CEA8}" type="presParOf" srcId="{1F21E399-0A22-44D1-8814-42F853209F14}" destId="{6055F91F-AAC3-404D-AD8F-7357A110719C}" srcOrd="5" destOrd="0" presId="urn:microsoft.com/office/officeart/2008/layout/VerticalCurvedList"/>
    <dgm:cxn modelId="{A89AA248-96C3-4167-B9B8-B027B4786A59}" type="presParOf" srcId="{1F21E399-0A22-44D1-8814-42F853209F14}" destId="{291D794C-B168-44F4-9856-C58BDD4D214B}" srcOrd="6" destOrd="0" presId="urn:microsoft.com/office/officeart/2008/layout/VerticalCurvedList"/>
    <dgm:cxn modelId="{98723BBD-5DC6-4E9F-861D-FA3626F08F5A}" type="presParOf" srcId="{291D794C-B168-44F4-9856-C58BDD4D214B}" destId="{F8339C33-0DC6-433A-888B-9418E1030CBE}" srcOrd="0" destOrd="0" presId="urn:microsoft.com/office/officeart/2008/layout/VerticalCurvedList"/>
    <dgm:cxn modelId="{5F9E774A-9513-4901-AB5E-FC3F304AAAF0}" type="presParOf" srcId="{1F21E399-0A22-44D1-8814-42F853209F14}" destId="{8A2DBBBE-0E0A-4A27-B51D-1853C4B272D9}" srcOrd="7" destOrd="0" presId="urn:microsoft.com/office/officeart/2008/layout/VerticalCurvedList"/>
    <dgm:cxn modelId="{174AF8E8-F29D-4A05-AC91-BDE09C839516}" type="presParOf" srcId="{1F21E399-0A22-44D1-8814-42F853209F14}" destId="{707E3E00-20E7-49E3-8083-8AC87E144F70}" srcOrd="8" destOrd="0" presId="urn:microsoft.com/office/officeart/2008/layout/VerticalCurvedList"/>
    <dgm:cxn modelId="{0CAF5684-77AA-408D-AB8D-4DAA818D94D2}" type="presParOf" srcId="{707E3E00-20E7-49E3-8083-8AC87E144F70}" destId="{A41871D0-1833-49A2-B6A0-CF72199A847F}" srcOrd="0" destOrd="0" presId="urn:microsoft.com/office/officeart/2008/layout/VerticalCurvedList"/>
    <dgm:cxn modelId="{FD0A6F98-D094-43F0-B5BF-E2D2BBDBF2C2}" type="presParOf" srcId="{1F21E399-0A22-44D1-8814-42F853209F14}" destId="{CAE9FABB-36CB-4BEB-B05D-E73C04EEDE4E}" srcOrd="9" destOrd="0" presId="urn:microsoft.com/office/officeart/2008/layout/VerticalCurvedList"/>
    <dgm:cxn modelId="{9ED4CDA4-458F-4E0B-993A-653D6FC48E90}" type="presParOf" srcId="{1F21E399-0A22-44D1-8814-42F853209F14}" destId="{57EE26C3-876F-48FD-8D27-843B8A8970F8}" srcOrd="10" destOrd="0" presId="urn:microsoft.com/office/officeart/2008/layout/VerticalCurvedList"/>
    <dgm:cxn modelId="{219E146B-58C1-42F0-8ACC-740F727C8550}" type="presParOf" srcId="{57EE26C3-876F-48FD-8D27-843B8A8970F8}" destId="{397160E3-5CEA-4E1B-AB03-27E5050032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3DEC63-2090-4103-BFD0-3D92C1C4FABD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94850E82-8E34-433E-922D-03D24B47C134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Проекты верхнего уровня:</a:t>
          </a:r>
        </a:p>
        <a:p>
          <a:pPr algn="l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Замена турбины ВРТ-25 на ПТ-40/50 с увеличением выработки электроэнергии;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Установка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бустерных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тур-бин у конечных потребите-лей на паропроводах завы-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шенного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диаметра;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Реконструкция мини-ТЭЦ КХП с установкой нового парового котла и турбины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Реконструкция турбины Т-50/60-130</a:t>
          </a:r>
        </a:p>
        <a:p>
          <a:pPr algn="l"/>
          <a:endParaRPr lang="ru-RU" sz="1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DD6252F-F8EB-4B08-B041-CAB2AD50F9D8}" type="parTrans" cxnId="{2166F4F6-CDA1-4531-86AB-57B721BFCFAD}">
      <dgm:prSet/>
      <dgm:spPr/>
      <dgm:t>
        <a:bodyPr/>
        <a:lstStyle/>
        <a:p>
          <a:endParaRPr lang="ru-RU"/>
        </a:p>
      </dgm:t>
    </dgm:pt>
    <dgm:pt modelId="{E408FBF7-5AD8-46E6-AD8F-465D85862253}" type="sibTrans" cxnId="{2166F4F6-CDA1-4531-86AB-57B721BFCFAD}">
      <dgm:prSet/>
      <dgm:spPr/>
      <dgm:t>
        <a:bodyPr/>
        <a:lstStyle/>
        <a:p>
          <a:endParaRPr lang="ru-RU"/>
        </a:p>
      </dgm:t>
    </dgm:pt>
    <dgm:pt modelId="{D391C637-F2AE-444E-8FD9-EACE82A7048C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Проекты среднего уровня:</a:t>
          </a:r>
        </a:p>
        <a:p>
          <a:pPr algn="l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Автоматизация работы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пароаккумуляторов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 снижение сбросов пара с котлов ОКГ за счет уста-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новки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РУ 40/6 для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обеспе-чения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собственных нужд;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Замена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конденсатоотвод-чиков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на паро-конденсат-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ных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сетях;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Уменьшение диаметров паропроводов,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восстанов-ление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изоляции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ru-RU" sz="1100" dirty="0"/>
        </a:p>
      </dgm:t>
    </dgm:pt>
    <dgm:pt modelId="{CE24914F-8A2F-44CF-81AE-883FD3C6F0D3}" type="parTrans" cxnId="{1F794B17-5FB6-432D-958B-BB7CF9F9C685}">
      <dgm:prSet/>
      <dgm:spPr/>
      <dgm:t>
        <a:bodyPr/>
        <a:lstStyle/>
        <a:p>
          <a:endParaRPr lang="ru-RU"/>
        </a:p>
      </dgm:t>
    </dgm:pt>
    <dgm:pt modelId="{5900B495-E9CE-4DFC-98AB-F6AD6F677E0A}" type="sibTrans" cxnId="{1F794B17-5FB6-432D-958B-BB7CF9F9C685}">
      <dgm:prSet/>
      <dgm:spPr/>
      <dgm:t>
        <a:bodyPr/>
        <a:lstStyle/>
        <a:p>
          <a:endParaRPr lang="ru-RU"/>
        </a:p>
      </dgm:t>
    </dgm:pt>
    <dgm:pt modelId="{58F0B4A5-9094-45BF-AFBA-631E10BE5CE1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Проекты нижнего уровня: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Установка магистральных пароэжекторных устройств с автоматической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регули-ровкой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для подогрева эмульсий и растворов в прокатных цехах;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Исключение потерь пара за счет установки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локаль-ных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подогревателей в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сис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-темах ГВС у потребителей;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Установка систем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автома-тического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регулирования потребления пара </a:t>
          </a:r>
          <a:endParaRPr lang="ru-RU" sz="1100" dirty="0"/>
        </a:p>
      </dgm:t>
    </dgm:pt>
    <dgm:pt modelId="{E377B0A1-E302-493A-A4D0-486621954CDC}" type="parTrans" cxnId="{41837154-1477-41DC-8668-E75F37A29DC6}">
      <dgm:prSet/>
      <dgm:spPr/>
      <dgm:t>
        <a:bodyPr/>
        <a:lstStyle/>
        <a:p>
          <a:endParaRPr lang="ru-RU"/>
        </a:p>
      </dgm:t>
    </dgm:pt>
    <dgm:pt modelId="{7C97D9FA-40CC-4131-8D09-5338C221832D}" type="sibTrans" cxnId="{41837154-1477-41DC-8668-E75F37A29DC6}">
      <dgm:prSet/>
      <dgm:spPr/>
      <dgm:t>
        <a:bodyPr/>
        <a:lstStyle/>
        <a:p>
          <a:endParaRPr lang="ru-RU"/>
        </a:p>
      </dgm:t>
    </dgm:pt>
    <dgm:pt modelId="{2D35F4F4-B299-452C-AB8A-77EE7FFA4944}" type="pres">
      <dgm:prSet presAssocID="{923DEC63-2090-4103-BFD0-3D92C1C4FABD}" presName="Name0" presStyleCnt="0">
        <dgm:presLayoutVars>
          <dgm:dir/>
          <dgm:resizeHandles val="exact"/>
        </dgm:presLayoutVars>
      </dgm:prSet>
      <dgm:spPr/>
    </dgm:pt>
    <dgm:pt modelId="{03B22A88-7F79-4CDD-8B3F-82918684DDBE}" type="pres">
      <dgm:prSet presAssocID="{923DEC63-2090-4103-BFD0-3D92C1C4FABD}" presName="bkgdShp" presStyleLbl="alignAccFollowNode1" presStyleIdx="0" presStyleCnt="1"/>
      <dgm:spPr/>
    </dgm:pt>
    <dgm:pt modelId="{AE95BC0C-F81B-42ED-A987-3D03C8F34405}" type="pres">
      <dgm:prSet presAssocID="{923DEC63-2090-4103-BFD0-3D92C1C4FABD}" presName="linComp" presStyleCnt="0"/>
      <dgm:spPr/>
    </dgm:pt>
    <dgm:pt modelId="{40783487-AD93-41D1-8FC3-6D341F2BAA41}" type="pres">
      <dgm:prSet presAssocID="{94850E82-8E34-433E-922D-03D24B47C134}" presName="compNode" presStyleCnt="0"/>
      <dgm:spPr/>
    </dgm:pt>
    <dgm:pt modelId="{892DF73B-C80B-4119-88B6-1F8CC8A0F603}" type="pres">
      <dgm:prSet presAssocID="{94850E82-8E34-433E-922D-03D24B47C13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6238F-022B-4087-942D-968BE1A8DB17}" type="pres">
      <dgm:prSet presAssocID="{94850E82-8E34-433E-922D-03D24B47C134}" presName="invisiNode" presStyleLbl="node1" presStyleIdx="0" presStyleCnt="3"/>
      <dgm:spPr/>
    </dgm:pt>
    <dgm:pt modelId="{F16D3419-7590-47F9-B80E-41B6A6FDC5B5}" type="pres">
      <dgm:prSet presAssocID="{94850E82-8E34-433E-922D-03D24B47C13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948829D-4F0C-43AE-9CE0-EEA31866E1BA}" type="pres">
      <dgm:prSet presAssocID="{E408FBF7-5AD8-46E6-AD8F-465D858622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E2942D-E3D5-4987-82F9-3D9F049DC8E7}" type="pres">
      <dgm:prSet presAssocID="{D391C637-F2AE-444E-8FD9-EACE82A7048C}" presName="compNode" presStyleCnt="0"/>
      <dgm:spPr/>
    </dgm:pt>
    <dgm:pt modelId="{8281CD01-9CDC-4522-9864-916B78FDF28E}" type="pres">
      <dgm:prSet presAssocID="{D391C637-F2AE-444E-8FD9-EACE82A704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C3F08-117B-43F7-8ECE-368CE97FFA37}" type="pres">
      <dgm:prSet presAssocID="{D391C637-F2AE-444E-8FD9-EACE82A7048C}" presName="invisiNode" presStyleLbl="node1" presStyleIdx="1" presStyleCnt="3"/>
      <dgm:spPr/>
    </dgm:pt>
    <dgm:pt modelId="{B0E96540-797D-4976-A9AD-7CDFBB3CC6B3}" type="pres">
      <dgm:prSet presAssocID="{D391C637-F2AE-444E-8FD9-EACE82A7048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9700EB-CEA9-4D7A-AAD5-B6D370959869}" type="pres">
      <dgm:prSet presAssocID="{5900B495-E9CE-4DFC-98AB-F6AD6F677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02576-A7A5-4590-B1C1-BB0520B0321D}" type="pres">
      <dgm:prSet presAssocID="{58F0B4A5-9094-45BF-AFBA-631E10BE5CE1}" presName="compNode" presStyleCnt="0"/>
      <dgm:spPr/>
    </dgm:pt>
    <dgm:pt modelId="{EC76CB5F-2CC5-40E2-ADB9-79AE5AD65FC8}" type="pres">
      <dgm:prSet presAssocID="{58F0B4A5-9094-45BF-AFBA-631E10BE5CE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86044-0895-433B-AFCA-80C695685E2B}" type="pres">
      <dgm:prSet presAssocID="{58F0B4A5-9094-45BF-AFBA-631E10BE5CE1}" presName="invisiNode" presStyleLbl="node1" presStyleIdx="2" presStyleCnt="3"/>
      <dgm:spPr/>
    </dgm:pt>
    <dgm:pt modelId="{31414C11-3BEF-4CB7-83FC-184C424A7B0A}" type="pres">
      <dgm:prSet presAssocID="{58F0B4A5-9094-45BF-AFBA-631E10BE5CE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19F507E-95A8-4DB7-B33D-E922E82E841F}" type="presOf" srcId="{E408FBF7-5AD8-46E6-AD8F-465D85862253}" destId="{2948829D-4F0C-43AE-9CE0-EEA31866E1BA}" srcOrd="0" destOrd="0" presId="urn:microsoft.com/office/officeart/2005/8/layout/pList2"/>
    <dgm:cxn modelId="{D3288D5D-FCA5-44A3-B225-10F9C47242C8}" type="presOf" srcId="{58F0B4A5-9094-45BF-AFBA-631E10BE5CE1}" destId="{EC76CB5F-2CC5-40E2-ADB9-79AE5AD65FC8}" srcOrd="0" destOrd="0" presId="urn:microsoft.com/office/officeart/2005/8/layout/pList2"/>
    <dgm:cxn modelId="{01E32ADE-FF0A-48DD-9620-36408582BDFC}" type="presOf" srcId="{94850E82-8E34-433E-922D-03D24B47C134}" destId="{892DF73B-C80B-4119-88B6-1F8CC8A0F603}" srcOrd="0" destOrd="0" presId="urn:microsoft.com/office/officeart/2005/8/layout/pList2"/>
    <dgm:cxn modelId="{5AA0E448-2AC8-47F8-9333-CD76586ADFB7}" type="presOf" srcId="{D391C637-F2AE-444E-8FD9-EACE82A7048C}" destId="{8281CD01-9CDC-4522-9864-916B78FDF28E}" srcOrd="0" destOrd="0" presId="urn:microsoft.com/office/officeart/2005/8/layout/pList2"/>
    <dgm:cxn modelId="{30FDC884-F539-4E58-96ED-DDCB7D222E63}" type="presOf" srcId="{5900B495-E9CE-4DFC-98AB-F6AD6F677E0A}" destId="{6D9700EB-CEA9-4D7A-AAD5-B6D370959869}" srcOrd="0" destOrd="0" presId="urn:microsoft.com/office/officeart/2005/8/layout/pList2"/>
    <dgm:cxn modelId="{1F794B17-5FB6-432D-958B-BB7CF9F9C685}" srcId="{923DEC63-2090-4103-BFD0-3D92C1C4FABD}" destId="{D391C637-F2AE-444E-8FD9-EACE82A7048C}" srcOrd="1" destOrd="0" parTransId="{CE24914F-8A2F-44CF-81AE-883FD3C6F0D3}" sibTransId="{5900B495-E9CE-4DFC-98AB-F6AD6F677E0A}"/>
    <dgm:cxn modelId="{2166F4F6-CDA1-4531-86AB-57B721BFCFAD}" srcId="{923DEC63-2090-4103-BFD0-3D92C1C4FABD}" destId="{94850E82-8E34-433E-922D-03D24B47C134}" srcOrd="0" destOrd="0" parTransId="{2DD6252F-F8EB-4B08-B041-CAB2AD50F9D8}" sibTransId="{E408FBF7-5AD8-46E6-AD8F-465D85862253}"/>
    <dgm:cxn modelId="{08A44992-8E32-4295-BD30-E7B21DB83CE9}" type="presOf" srcId="{923DEC63-2090-4103-BFD0-3D92C1C4FABD}" destId="{2D35F4F4-B299-452C-AB8A-77EE7FFA4944}" srcOrd="0" destOrd="0" presId="urn:microsoft.com/office/officeart/2005/8/layout/pList2"/>
    <dgm:cxn modelId="{41837154-1477-41DC-8668-E75F37A29DC6}" srcId="{923DEC63-2090-4103-BFD0-3D92C1C4FABD}" destId="{58F0B4A5-9094-45BF-AFBA-631E10BE5CE1}" srcOrd="2" destOrd="0" parTransId="{E377B0A1-E302-493A-A4D0-486621954CDC}" sibTransId="{7C97D9FA-40CC-4131-8D09-5338C221832D}"/>
    <dgm:cxn modelId="{3F03F315-2F03-4928-8870-D8E36AE266B3}" type="presParOf" srcId="{2D35F4F4-B299-452C-AB8A-77EE7FFA4944}" destId="{03B22A88-7F79-4CDD-8B3F-82918684DDBE}" srcOrd="0" destOrd="0" presId="urn:microsoft.com/office/officeart/2005/8/layout/pList2"/>
    <dgm:cxn modelId="{2DEE5C96-2E81-4E89-B0BE-1F6319E4EEC4}" type="presParOf" srcId="{2D35F4F4-B299-452C-AB8A-77EE7FFA4944}" destId="{AE95BC0C-F81B-42ED-A987-3D03C8F34405}" srcOrd="1" destOrd="0" presId="urn:microsoft.com/office/officeart/2005/8/layout/pList2"/>
    <dgm:cxn modelId="{558B9E32-B76D-486B-BB4D-52F1463C3F7A}" type="presParOf" srcId="{AE95BC0C-F81B-42ED-A987-3D03C8F34405}" destId="{40783487-AD93-41D1-8FC3-6D341F2BAA41}" srcOrd="0" destOrd="0" presId="urn:microsoft.com/office/officeart/2005/8/layout/pList2"/>
    <dgm:cxn modelId="{0DB0D1F4-F0BD-46DC-877D-B66BCB170C69}" type="presParOf" srcId="{40783487-AD93-41D1-8FC3-6D341F2BAA41}" destId="{892DF73B-C80B-4119-88B6-1F8CC8A0F603}" srcOrd="0" destOrd="0" presId="urn:microsoft.com/office/officeart/2005/8/layout/pList2"/>
    <dgm:cxn modelId="{4E44A82F-51DF-4A0E-8CD2-7C9907F93867}" type="presParOf" srcId="{40783487-AD93-41D1-8FC3-6D341F2BAA41}" destId="{D7A6238F-022B-4087-942D-968BE1A8DB17}" srcOrd="1" destOrd="0" presId="urn:microsoft.com/office/officeart/2005/8/layout/pList2"/>
    <dgm:cxn modelId="{C5F414DF-2096-4B78-BEE6-6B4B8317EFA7}" type="presParOf" srcId="{40783487-AD93-41D1-8FC3-6D341F2BAA41}" destId="{F16D3419-7590-47F9-B80E-41B6A6FDC5B5}" srcOrd="2" destOrd="0" presId="urn:microsoft.com/office/officeart/2005/8/layout/pList2"/>
    <dgm:cxn modelId="{0BA90A40-8101-4828-BD38-F944456D06B0}" type="presParOf" srcId="{AE95BC0C-F81B-42ED-A987-3D03C8F34405}" destId="{2948829D-4F0C-43AE-9CE0-EEA31866E1BA}" srcOrd="1" destOrd="0" presId="urn:microsoft.com/office/officeart/2005/8/layout/pList2"/>
    <dgm:cxn modelId="{21F24DCD-4A21-4C44-8A77-E2AAF065B729}" type="presParOf" srcId="{AE95BC0C-F81B-42ED-A987-3D03C8F34405}" destId="{F6E2942D-E3D5-4987-82F9-3D9F049DC8E7}" srcOrd="2" destOrd="0" presId="urn:microsoft.com/office/officeart/2005/8/layout/pList2"/>
    <dgm:cxn modelId="{AD831AB9-C9C1-4D8F-821F-FA15AF90958A}" type="presParOf" srcId="{F6E2942D-E3D5-4987-82F9-3D9F049DC8E7}" destId="{8281CD01-9CDC-4522-9864-916B78FDF28E}" srcOrd="0" destOrd="0" presId="urn:microsoft.com/office/officeart/2005/8/layout/pList2"/>
    <dgm:cxn modelId="{B4F0EF82-9A09-4FF1-B86A-84B5D340EBCA}" type="presParOf" srcId="{F6E2942D-E3D5-4987-82F9-3D9F049DC8E7}" destId="{C16C3F08-117B-43F7-8ECE-368CE97FFA37}" srcOrd="1" destOrd="0" presId="urn:microsoft.com/office/officeart/2005/8/layout/pList2"/>
    <dgm:cxn modelId="{1ED9ADC5-F3C2-43FE-BD8E-D73D7F5E01C3}" type="presParOf" srcId="{F6E2942D-E3D5-4987-82F9-3D9F049DC8E7}" destId="{B0E96540-797D-4976-A9AD-7CDFBB3CC6B3}" srcOrd="2" destOrd="0" presId="urn:microsoft.com/office/officeart/2005/8/layout/pList2"/>
    <dgm:cxn modelId="{C65A0922-061D-4EAC-A046-648B461A851C}" type="presParOf" srcId="{AE95BC0C-F81B-42ED-A987-3D03C8F34405}" destId="{6D9700EB-CEA9-4D7A-AAD5-B6D370959869}" srcOrd="3" destOrd="0" presId="urn:microsoft.com/office/officeart/2005/8/layout/pList2"/>
    <dgm:cxn modelId="{AB6DBD2B-BBDF-4F8F-862C-6F210A140EDE}" type="presParOf" srcId="{AE95BC0C-F81B-42ED-A987-3D03C8F34405}" destId="{76102576-A7A5-4590-B1C1-BB0520B0321D}" srcOrd="4" destOrd="0" presId="urn:microsoft.com/office/officeart/2005/8/layout/pList2"/>
    <dgm:cxn modelId="{9E4D1FDE-C602-47C7-9BC6-2D7C3A2AC105}" type="presParOf" srcId="{76102576-A7A5-4590-B1C1-BB0520B0321D}" destId="{EC76CB5F-2CC5-40E2-ADB9-79AE5AD65FC8}" srcOrd="0" destOrd="0" presId="urn:microsoft.com/office/officeart/2005/8/layout/pList2"/>
    <dgm:cxn modelId="{0AB6CEEF-230F-4E68-ABC5-7BA976B1DD93}" type="presParOf" srcId="{76102576-A7A5-4590-B1C1-BB0520B0321D}" destId="{3AF86044-0895-433B-AFCA-80C695685E2B}" srcOrd="1" destOrd="0" presId="urn:microsoft.com/office/officeart/2005/8/layout/pList2"/>
    <dgm:cxn modelId="{DE6CA326-4617-47DC-AD18-A7BA85B6037F}" type="presParOf" srcId="{76102576-A7A5-4590-B1C1-BB0520B0321D}" destId="{31414C11-3BEF-4CB7-83FC-184C424A7B0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3DEC63-2090-4103-BFD0-3D92C1C4FABD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94850E82-8E34-433E-922D-03D24B47C134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Модернизация  приводных агрегатов: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</a:t>
          </a:r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анализ,</a:t>
          </a:r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подбор и уста-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новка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более эффективных агрегатов (насосов,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венти-ляторов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и др. приводов)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приведение габаритов существующих электро-двигателей в соответствие требуемой нагрузки;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повышение класса энергоэффективности устаревших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электродви-гателей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ru-RU" sz="1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DD6252F-F8EB-4B08-B041-CAB2AD50F9D8}" type="parTrans" cxnId="{2166F4F6-CDA1-4531-86AB-57B721BFCFAD}">
      <dgm:prSet/>
      <dgm:spPr/>
      <dgm:t>
        <a:bodyPr/>
        <a:lstStyle/>
        <a:p>
          <a:endParaRPr lang="ru-RU"/>
        </a:p>
      </dgm:t>
    </dgm:pt>
    <dgm:pt modelId="{E408FBF7-5AD8-46E6-AD8F-465D85862253}" type="sibTrans" cxnId="{2166F4F6-CDA1-4531-86AB-57B721BFCFAD}">
      <dgm:prSet/>
      <dgm:spPr/>
      <dgm:t>
        <a:bodyPr/>
        <a:lstStyle/>
        <a:p>
          <a:endParaRPr lang="ru-RU"/>
        </a:p>
      </dgm:t>
    </dgm:pt>
    <dgm:pt modelId="{D391C637-F2AE-444E-8FD9-EACE82A7048C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Автоматизация привода: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моделирование процессов подбор схемы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автоматиза-ции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установка ЧРП, мягких пусков и других устройств регулирующих работу привода;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выведение сигналов в </a:t>
          </a:r>
          <a:r>
            <a:rPr lang="en-US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SCADA 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системы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предприя-тия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для организации дистанционного управления. 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ru-RU" sz="1100" dirty="0"/>
        </a:p>
      </dgm:t>
    </dgm:pt>
    <dgm:pt modelId="{CE24914F-8A2F-44CF-81AE-883FD3C6F0D3}" type="parTrans" cxnId="{1F794B17-5FB6-432D-958B-BB7CF9F9C685}">
      <dgm:prSet/>
      <dgm:spPr/>
      <dgm:t>
        <a:bodyPr/>
        <a:lstStyle/>
        <a:p>
          <a:endParaRPr lang="ru-RU"/>
        </a:p>
      </dgm:t>
    </dgm:pt>
    <dgm:pt modelId="{5900B495-E9CE-4DFC-98AB-F6AD6F677E0A}" type="sibTrans" cxnId="{1F794B17-5FB6-432D-958B-BB7CF9F9C685}">
      <dgm:prSet/>
      <dgm:spPr/>
      <dgm:t>
        <a:bodyPr/>
        <a:lstStyle/>
        <a:p>
          <a:endParaRPr lang="ru-RU"/>
        </a:p>
      </dgm:t>
    </dgm:pt>
    <dgm:pt modelId="{58F0B4A5-9094-45BF-AFBA-631E10BE5CE1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Комплексная автоматизация: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внедрение комплексных систем управления технологическими/энергетическими процессами;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создание многоуровневой системы автоматического контроля параметров работы узлов и агрегатов технологических комплексов;</a:t>
          </a:r>
        </a:p>
      </dgm:t>
    </dgm:pt>
    <dgm:pt modelId="{E377B0A1-E302-493A-A4D0-486621954CDC}" type="parTrans" cxnId="{41837154-1477-41DC-8668-E75F37A29DC6}">
      <dgm:prSet/>
      <dgm:spPr/>
      <dgm:t>
        <a:bodyPr/>
        <a:lstStyle/>
        <a:p>
          <a:endParaRPr lang="ru-RU"/>
        </a:p>
      </dgm:t>
    </dgm:pt>
    <dgm:pt modelId="{7C97D9FA-40CC-4131-8D09-5338C221832D}" type="sibTrans" cxnId="{41837154-1477-41DC-8668-E75F37A29DC6}">
      <dgm:prSet/>
      <dgm:spPr/>
      <dgm:t>
        <a:bodyPr/>
        <a:lstStyle/>
        <a:p>
          <a:endParaRPr lang="ru-RU"/>
        </a:p>
      </dgm:t>
    </dgm:pt>
    <dgm:pt modelId="{2D35F4F4-B299-452C-AB8A-77EE7FFA4944}" type="pres">
      <dgm:prSet presAssocID="{923DEC63-2090-4103-BFD0-3D92C1C4FABD}" presName="Name0" presStyleCnt="0">
        <dgm:presLayoutVars>
          <dgm:dir/>
          <dgm:resizeHandles val="exact"/>
        </dgm:presLayoutVars>
      </dgm:prSet>
      <dgm:spPr/>
    </dgm:pt>
    <dgm:pt modelId="{03B22A88-7F79-4CDD-8B3F-82918684DDBE}" type="pres">
      <dgm:prSet presAssocID="{923DEC63-2090-4103-BFD0-3D92C1C4FABD}" presName="bkgdShp" presStyleLbl="alignAccFollowNode1" presStyleIdx="0" presStyleCnt="1"/>
      <dgm:spPr/>
    </dgm:pt>
    <dgm:pt modelId="{AE95BC0C-F81B-42ED-A987-3D03C8F34405}" type="pres">
      <dgm:prSet presAssocID="{923DEC63-2090-4103-BFD0-3D92C1C4FABD}" presName="linComp" presStyleCnt="0"/>
      <dgm:spPr/>
    </dgm:pt>
    <dgm:pt modelId="{40783487-AD93-41D1-8FC3-6D341F2BAA41}" type="pres">
      <dgm:prSet presAssocID="{94850E82-8E34-433E-922D-03D24B47C134}" presName="compNode" presStyleCnt="0"/>
      <dgm:spPr/>
    </dgm:pt>
    <dgm:pt modelId="{892DF73B-C80B-4119-88B6-1F8CC8A0F603}" type="pres">
      <dgm:prSet presAssocID="{94850E82-8E34-433E-922D-03D24B47C13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6238F-022B-4087-942D-968BE1A8DB17}" type="pres">
      <dgm:prSet presAssocID="{94850E82-8E34-433E-922D-03D24B47C134}" presName="invisiNode" presStyleLbl="node1" presStyleIdx="0" presStyleCnt="3"/>
      <dgm:spPr/>
    </dgm:pt>
    <dgm:pt modelId="{F16D3419-7590-47F9-B80E-41B6A6FDC5B5}" type="pres">
      <dgm:prSet presAssocID="{94850E82-8E34-433E-922D-03D24B47C13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948829D-4F0C-43AE-9CE0-EEA31866E1BA}" type="pres">
      <dgm:prSet presAssocID="{E408FBF7-5AD8-46E6-AD8F-465D858622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E2942D-E3D5-4987-82F9-3D9F049DC8E7}" type="pres">
      <dgm:prSet presAssocID="{D391C637-F2AE-444E-8FD9-EACE82A7048C}" presName="compNode" presStyleCnt="0"/>
      <dgm:spPr/>
    </dgm:pt>
    <dgm:pt modelId="{8281CD01-9CDC-4522-9864-916B78FDF28E}" type="pres">
      <dgm:prSet presAssocID="{D391C637-F2AE-444E-8FD9-EACE82A704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C3F08-117B-43F7-8ECE-368CE97FFA37}" type="pres">
      <dgm:prSet presAssocID="{D391C637-F2AE-444E-8FD9-EACE82A7048C}" presName="invisiNode" presStyleLbl="node1" presStyleIdx="1" presStyleCnt="3"/>
      <dgm:spPr/>
    </dgm:pt>
    <dgm:pt modelId="{B0E96540-797D-4976-A9AD-7CDFBB3CC6B3}" type="pres">
      <dgm:prSet presAssocID="{D391C637-F2AE-444E-8FD9-EACE82A7048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9700EB-CEA9-4D7A-AAD5-B6D370959869}" type="pres">
      <dgm:prSet presAssocID="{5900B495-E9CE-4DFC-98AB-F6AD6F677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02576-A7A5-4590-B1C1-BB0520B0321D}" type="pres">
      <dgm:prSet presAssocID="{58F0B4A5-9094-45BF-AFBA-631E10BE5CE1}" presName="compNode" presStyleCnt="0"/>
      <dgm:spPr/>
    </dgm:pt>
    <dgm:pt modelId="{EC76CB5F-2CC5-40E2-ADB9-79AE5AD65FC8}" type="pres">
      <dgm:prSet presAssocID="{58F0B4A5-9094-45BF-AFBA-631E10BE5CE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86044-0895-433B-AFCA-80C695685E2B}" type="pres">
      <dgm:prSet presAssocID="{58F0B4A5-9094-45BF-AFBA-631E10BE5CE1}" presName="invisiNode" presStyleLbl="node1" presStyleIdx="2" presStyleCnt="3"/>
      <dgm:spPr/>
    </dgm:pt>
    <dgm:pt modelId="{31414C11-3BEF-4CB7-83FC-184C424A7B0A}" type="pres">
      <dgm:prSet presAssocID="{58F0B4A5-9094-45BF-AFBA-631E10BE5CE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2BFE65C-9CB5-46C6-9EEA-968890CC69B4}" type="presOf" srcId="{E408FBF7-5AD8-46E6-AD8F-465D85862253}" destId="{2948829D-4F0C-43AE-9CE0-EEA31866E1BA}" srcOrd="0" destOrd="0" presId="urn:microsoft.com/office/officeart/2005/8/layout/pList2"/>
    <dgm:cxn modelId="{2166F4F6-CDA1-4531-86AB-57B721BFCFAD}" srcId="{923DEC63-2090-4103-BFD0-3D92C1C4FABD}" destId="{94850E82-8E34-433E-922D-03D24B47C134}" srcOrd="0" destOrd="0" parTransId="{2DD6252F-F8EB-4B08-B041-CAB2AD50F9D8}" sibTransId="{E408FBF7-5AD8-46E6-AD8F-465D85862253}"/>
    <dgm:cxn modelId="{1F794B17-5FB6-432D-958B-BB7CF9F9C685}" srcId="{923DEC63-2090-4103-BFD0-3D92C1C4FABD}" destId="{D391C637-F2AE-444E-8FD9-EACE82A7048C}" srcOrd="1" destOrd="0" parTransId="{CE24914F-8A2F-44CF-81AE-883FD3C6F0D3}" sibTransId="{5900B495-E9CE-4DFC-98AB-F6AD6F677E0A}"/>
    <dgm:cxn modelId="{14EDA0BD-625D-432B-A65E-267878DA56F3}" type="presOf" srcId="{58F0B4A5-9094-45BF-AFBA-631E10BE5CE1}" destId="{EC76CB5F-2CC5-40E2-ADB9-79AE5AD65FC8}" srcOrd="0" destOrd="0" presId="urn:microsoft.com/office/officeart/2005/8/layout/pList2"/>
    <dgm:cxn modelId="{41837154-1477-41DC-8668-E75F37A29DC6}" srcId="{923DEC63-2090-4103-BFD0-3D92C1C4FABD}" destId="{58F0B4A5-9094-45BF-AFBA-631E10BE5CE1}" srcOrd="2" destOrd="0" parTransId="{E377B0A1-E302-493A-A4D0-486621954CDC}" sibTransId="{7C97D9FA-40CC-4131-8D09-5338C221832D}"/>
    <dgm:cxn modelId="{453813AD-DA28-417C-B76B-A26BD2CA3C86}" type="presOf" srcId="{D391C637-F2AE-444E-8FD9-EACE82A7048C}" destId="{8281CD01-9CDC-4522-9864-916B78FDF28E}" srcOrd="0" destOrd="0" presId="urn:microsoft.com/office/officeart/2005/8/layout/pList2"/>
    <dgm:cxn modelId="{4707ECBC-2D76-4552-9D48-035B92F584E0}" type="presOf" srcId="{5900B495-E9CE-4DFC-98AB-F6AD6F677E0A}" destId="{6D9700EB-CEA9-4D7A-AAD5-B6D370959869}" srcOrd="0" destOrd="0" presId="urn:microsoft.com/office/officeart/2005/8/layout/pList2"/>
    <dgm:cxn modelId="{5F0A67C2-2C16-4B1F-8FEC-F3CC97443FB1}" type="presOf" srcId="{923DEC63-2090-4103-BFD0-3D92C1C4FABD}" destId="{2D35F4F4-B299-452C-AB8A-77EE7FFA4944}" srcOrd="0" destOrd="0" presId="urn:microsoft.com/office/officeart/2005/8/layout/pList2"/>
    <dgm:cxn modelId="{8E0ABC5B-83F2-4A97-AB71-A886C0B363B7}" type="presOf" srcId="{94850E82-8E34-433E-922D-03D24B47C134}" destId="{892DF73B-C80B-4119-88B6-1F8CC8A0F603}" srcOrd="0" destOrd="0" presId="urn:microsoft.com/office/officeart/2005/8/layout/pList2"/>
    <dgm:cxn modelId="{9AF2721A-697C-4075-AAB6-8FBC3D69DAD2}" type="presParOf" srcId="{2D35F4F4-B299-452C-AB8A-77EE7FFA4944}" destId="{03B22A88-7F79-4CDD-8B3F-82918684DDBE}" srcOrd="0" destOrd="0" presId="urn:microsoft.com/office/officeart/2005/8/layout/pList2"/>
    <dgm:cxn modelId="{3EFE8630-7719-4680-934F-CE96F9EBC3BC}" type="presParOf" srcId="{2D35F4F4-B299-452C-AB8A-77EE7FFA4944}" destId="{AE95BC0C-F81B-42ED-A987-3D03C8F34405}" srcOrd="1" destOrd="0" presId="urn:microsoft.com/office/officeart/2005/8/layout/pList2"/>
    <dgm:cxn modelId="{C9E48F05-F92B-4DA3-AE1B-25DBD1747262}" type="presParOf" srcId="{AE95BC0C-F81B-42ED-A987-3D03C8F34405}" destId="{40783487-AD93-41D1-8FC3-6D341F2BAA41}" srcOrd="0" destOrd="0" presId="urn:microsoft.com/office/officeart/2005/8/layout/pList2"/>
    <dgm:cxn modelId="{EB2EC42F-4C5C-420B-9AF0-F35B27A5BF4F}" type="presParOf" srcId="{40783487-AD93-41D1-8FC3-6D341F2BAA41}" destId="{892DF73B-C80B-4119-88B6-1F8CC8A0F603}" srcOrd="0" destOrd="0" presId="urn:microsoft.com/office/officeart/2005/8/layout/pList2"/>
    <dgm:cxn modelId="{B94123E8-BCC7-4806-B8E1-0BD645BAA463}" type="presParOf" srcId="{40783487-AD93-41D1-8FC3-6D341F2BAA41}" destId="{D7A6238F-022B-4087-942D-968BE1A8DB17}" srcOrd="1" destOrd="0" presId="urn:microsoft.com/office/officeart/2005/8/layout/pList2"/>
    <dgm:cxn modelId="{55E36DB7-C175-41E7-BE7E-51DB66477DBF}" type="presParOf" srcId="{40783487-AD93-41D1-8FC3-6D341F2BAA41}" destId="{F16D3419-7590-47F9-B80E-41B6A6FDC5B5}" srcOrd="2" destOrd="0" presId="urn:microsoft.com/office/officeart/2005/8/layout/pList2"/>
    <dgm:cxn modelId="{6C8DD886-2A3E-4C44-9EFF-9DF2F8FCC898}" type="presParOf" srcId="{AE95BC0C-F81B-42ED-A987-3D03C8F34405}" destId="{2948829D-4F0C-43AE-9CE0-EEA31866E1BA}" srcOrd="1" destOrd="0" presId="urn:microsoft.com/office/officeart/2005/8/layout/pList2"/>
    <dgm:cxn modelId="{0E01D0BA-CB14-4A5B-AF57-2C23C67A4721}" type="presParOf" srcId="{AE95BC0C-F81B-42ED-A987-3D03C8F34405}" destId="{F6E2942D-E3D5-4987-82F9-3D9F049DC8E7}" srcOrd="2" destOrd="0" presId="urn:microsoft.com/office/officeart/2005/8/layout/pList2"/>
    <dgm:cxn modelId="{144D6BBE-4EA3-4A57-BE69-95EADD74846F}" type="presParOf" srcId="{F6E2942D-E3D5-4987-82F9-3D9F049DC8E7}" destId="{8281CD01-9CDC-4522-9864-916B78FDF28E}" srcOrd="0" destOrd="0" presId="urn:microsoft.com/office/officeart/2005/8/layout/pList2"/>
    <dgm:cxn modelId="{31E63B76-3C81-4075-966A-E2A35E2B2DF6}" type="presParOf" srcId="{F6E2942D-E3D5-4987-82F9-3D9F049DC8E7}" destId="{C16C3F08-117B-43F7-8ECE-368CE97FFA37}" srcOrd="1" destOrd="0" presId="urn:microsoft.com/office/officeart/2005/8/layout/pList2"/>
    <dgm:cxn modelId="{B371D1E3-E9DE-45CD-8A21-A7C0F2967BC3}" type="presParOf" srcId="{F6E2942D-E3D5-4987-82F9-3D9F049DC8E7}" destId="{B0E96540-797D-4976-A9AD-7CDFBB3CC6B3}" srcOrd="2" destOrd="0" presId="urn:microsoft.com/office/officeart/2005/8/layout/pList2"/>
    <dgm:cxn modelId="{B1995BAD-8A42-4F4E-BEAF-FA89FB40B7F3}" type="presParOf" srcId="{AE95BC0C-F81B-42ED-A987-3D03C8F34405}" destId="{6D9700EB-CEA9-4D7A-AAD5-B6D370959869}" srcOrd="3" destOrd="0" presId="urn:microsoft.com/office/officeart/2005/8/layout/pList2"/>
    <dgm:cxn modelId="{303004A7-B6F3-47B3-965B-F72B58F2DCF2}" type="presParOf" srcId="{AE95BC0C-F81B-42ED-A987-3D03C8F34405}" destId="{76102576-A7A5-4590-B1C1-BB0520B0321D}" srcOrd="4" destOrd="0" presId="urn:microsoft.com/office/officeart/2005/8/layout/pList2"/>
    <dgm:cxn modelId="{0C03F5ED-A044-4235-9BA3-DF09D6DF16DF}" type="presParOf" srcId="{76102576-A7A5-4590-B1C1-BB0520B0321D}" destId="{EC76CB5F-2CC5-40E2-ADB9-79AE5AD65FC8}" srcOrd="0" destOrd="0" presId="urn:microsoft.com/office/officeart/2005/8/layout/pList2"/>
    <dgm:cxn modelId="{CA5F83B2-D203-4440-BEAD-98D7F59F3B27}" type="presParOf" srcId="{76102576-A7A5-4590-B1C1-BB0520B0321D}" destId="{3AF86044-0895-433B-AFCA-80C695685E2B}" srcOrd="1" destOrd="0" presId="urn:microsoft.com/office/officeart/2005/8/layout/pList2"/>
    <dgm:cxn modelId="{7650EFA3-E477-4200-86E1-FD8AC09B62D5}" type="presParOf" srcId="{76102576-A7A5-4590-B1C1-BB0520B0321D}" destId="{31414C11-3BEF-4CB7-83FC-184C424A7B0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3DEC63-2090-4103-BFD0-3D92C1C4FABD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94850E82-8E34-433E-922D-03D24B47C134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Проекты верхнего уровня:</a:t>
          </a:r>
        </a:p>
        <a:p>
          <a:pPr algn="l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установка узлов учета технической воды на насосных станциях ЦВС и у потребителей для сведения динамических балансов и оперативного регулирования сетей;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Интеграция показаний в АСУ-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Энергоучет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разработ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-ка оптимизационных моде-лей с привязкой к микро-МВЗ </a:t>
          </a:r>
          <a:endParaRPr lang="ru-RU" sz="1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DD6252F-F8EB-4B08-B041-CAB2AD50F9D8}" type="parTrans" cxnId="{2166F4F6-CDA1-4531-86AB-57B721BFCFAD}">
      <dgm:prSet/>
      <dgm:spPr/>
      <dgm:t>
        <a:bodyPr/>
        <a:lstStyle/>
        <a:p>
          <a:endParaRPr lang="ru-RU"/>
        </a:p>
      </dgm:t>
    </dgm:pt>
    <dgm:pt modelId="{E408FBF7-5AD8-46E6-AD8F-465D85862253}" type="sibTrans" cxnId="{2166F4F6-CDA1-4531-86AB-57B721BFCFAD}">
      <dgm:prSet/>
      <dgm:spPr/>
      <dgm:t>
        <a:bodyPr/>
        <a:lstStyle/>
        <a:p>
          <a:endParaRPr lang="ru-RU"/>
        </a:p>
      </dgm:t>
    </dgm:pt>
    <dgm:pt modelId="{D391C637-F2AE-444E-8FD9-EACE82A7048C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Проекты среднего уровня: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ремонт и реконструкция оборудования насосных станций производственного водоснабжения ЦВС: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замена насосных агрегатов;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восстановление и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автома-тизация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работы запорно-регулирующей арматуры;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ремонт коллекторов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ru-RU" sz="1100" dirty="0"/>
        </a:p>
      </dgm:t>
    </dgm:pt>
    <dgm:pt modelId="{CE24914F-8A2F-44CF-81AE-883FD3C6F0D3}" type="parTrans" cxnId="{1F794B17-5FB6-432D-958B-BB7CF9F9C685}">
      <dgm:prSet/>
      <dgm:spPr/>
      <dgm:t>
        <a:bodyPr/>
        <a:lstStyle/>
        <a:p>
          <a:endParaRPr lang="ru-RU"/>
        </a:p>
      </dgm:t>
    </dgm:pt>
    <dgm:pt modelId="{5900B495-E9CE-4DFC-98AB-F6AD6F677E0A}" type="sibTrans" cxnId="{1F794B17-5FB6-432D-958B-BB7CF9F9C685}">
      <dgm:prSet/>
      <dgm:spPr/>
      <dgm:t>
        <a:bodyPr/>
        <a:lstStyle/>
        <a:p>
          <a:endParaRPr lang="ru-RU"/>
        </a:p>
      </dgm:t>
    </dgm:pt>
    <dgm:pt modelId="{58F0B4A5-9094-45BF-AFBA-631E10BE5CE1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Проекты нижнего уровня: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ремонт и  реконструкция водоводов технической воды: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устранение аварийных и малодоступных участков;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монтаж резервных ниток и перемычек;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гидравлическая наладка и оптимизация сетей   </a:t>
          </a:r>
          <a:endParaRPr lang="ru-RU" sz="1100" dirty="0"/>
        </a:p>
      </dgm:t>
    </dgm:pt>
    <dgm:pt modelId="{E377B0A1-E302-493A-A4D0-486621954CDC}" type="parTrans" cxnId="{41837154-1477-41DC-8668-E75F37A29DC6}">
      <dgm:prSet/>
      <dgm:spPr/>
      <dgm:t>
        <a:bodyPr/>
        <a:lstStyle/>
        <a:p>
          <a:endParaRPr lang="ru-RU"/>
        </a:p>
      </dgm:t>
    </dgm:pt>
    <dgm:pt modelId="{7C97D9FA-40CC-4131-8D09-5338C221832D}" type="sibTrans" cxnId="{41837154-1477-41DC-8668-E75F37A29DC6}">
      <dgm:prSet/>
      <dgm:spPr/>
      <dgm:t>
        <a:bodyPr/>
        <a:lstStyle/>
        <a:p>
          <a:endParaRPr lang="ru-RU"/>
        </a:p>
      </dgm:t>
    </dgm:pt>
    <dgm:pt modelId="{2D35F4F4-B299-452C-AB8A-77EE7FFA4944}" type="pres">
      <dgm:prSet presAssocID="{923DEC63-2090-4103-BFD0-3D92C1C4FABD}" presName="Name0" presStyleCnt="0">
        <dgm:presLayoutVars>
          <dgm:dir/>
          <dgm:resizeHandles val="exact"/>
        </dgm:presLayoutVars>
      </dgm:prSet>
      <dgm:spPr/>
    </dgm:pt>
    <dgm:pt modelId="{03B22A88-7F79-4CDD-8B3F-82918684DDBE}" type="pres">
      <dgm:prSet presAssocID="{923DEC63-2090-4103-BFD0-3D92C1C4FABD}" presName="bkgdShp" presStyleLbl="alignAccFollowNode1" presStyleIdx="0" presStyleCnt="1"/>
      <dgm:spPr/>
    </dgm:pt>
    <dgm:pt modelId="{AE95BC0C-F81B-42ED-A987-3D03C8F34405}" type="pres">
      <dgm:prSet presAssocID="{923DEC63-2090-4103-BFD0-3D92C1C4FABD}" presName="linComp" presStyleCnt="0"/>
      <dgm:spPr/>
    </dgm:pt>
    <dgm:pt modelId="{40783487-AD93-41D1-8FC3-6D341F2BAA41}" type="pres">
      <dgm:prSet presAssocID="{94850E82-8E34-433E-922D-03D24B47C134}" presName="compNode" presStyleCnt="0"/>
      <dgm:spPr/>
    </dgm:pt>
    <dgm:pt modelId="{892DF73B-C80B-4119-88B6-1F8CC8A0F603}" type="pres">
      <dgm:prSet presAssocID="{94850E82-8E34-433E-922D-03D24B47C13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6238F-022B-4087-942D-968BE1A8DB17}" type="pres">
      <dgm:prSet presAssocID="{94850E82-8E34-433E-922D-03D24B47C134}" presName="invisiNode" presStyleLbl="node1" presStyleIdx="0" presStyleCnt="3"/>
      <dgm:spPr/>
    </dgm:pt>
    <dgm:pt modelId="{F16D3419-7590-47F9-B80E-41B6A6FDC5B5}" type="pres">
      <dgm:prSet presAssocID="{94850E82-8E34-433E-922D-03D24B47C13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948829D-4F0C-43AE-9CE0-EEA31866E1BA}" type="pres">
      <dgm:prSet presAssocID="{E408FBF7-5AD8-46E6-AD8F-465D858622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E2942D-E3D5-4987-82F9-3D9F049DC8E7}" type="pres">
      <dgm:prSet presAssocID="{D391C637-F2AE-444E-8FD9-EACE82A7048C}" presName="compNode" presStyleCnt="0"/>
      <dgm:spPr/>
    </dgm:pt>
    <dgm:pt modelId="{8281CD01-9CDC-4522-9864-916B78FDF28E}" type="pres">
      <dgm:prSet presAssocID="{D391C637-F2AE-444E-8FD9-EACE82A704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C3F08-117B-43F7-8ECE-368CE97FFA37}" type="pres">
      <dgm:prSet presAssocID="{D391C637-F2AE-444E-8FD9-EACE82A7048C}" presName="invisiNode" presStyleLbl="node1" presStyleIdx="1" presStyleCnt="3"/>
      <dgm:spPr/>
    </dgm:pt>
    <dgm:pt modelId="{B0E96540-797D-4976-A9AD-7CDFBB3CC6B3}" type="pres">
      <dgm:prSet presAssocID="{D391C637-F2AE-444E-8FD9-EACE82A7048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9700EB-CEA9-4D7A-AAD5-B6D370959869}" type="pres">
      <dgm:prSet presAssocID="{5900B495-E9CE-4DFC-98AB-F6AD6F677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02576-A7A5-4590-B1C1-BB0520B0321D}" type="pres">
      <dgm:prSet presAssocID="{58F0B4A5-9094-45BF-AFBA-631E10BE5CE1}" presName="compNode" presStyleCnt="0"/>
      <dgm:spPr/>
    </dgm:pt>
    <dgm:pt modelId="{EC76CB5F-2CC5-40E2-ADB9-79AE5AD65FC8}" type="pres">
      <dgm:prSet presAssocID="{58F0B4A5-9094-45BF-AFBA-631E10BE5CE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86044-0895-433B-AFCA-80C695685E2B}" type="pres">
      <dgm:prSet presAssocID="{58F0B4A5-9094-45BF-AFBA-631E10BE5CE1}" presName="invisiNode" presStyleLbl="node1" presStyleIdx="2" presStyleCnt="3"/>
      <dgm:spPr/>
    </dgm:pt>
    <dgm:pt modelId="{31414C11-3BEF-4CB7-83FC-184C424A7B0A}" type="pres">
      <dgm:prSet presAssocID="{58F0B4A5-9094-45BF-AFBA-631E10BE5CE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072329A-01ED-4B47-9A8C-CF1765E502F3}" type="presOf" srcId="{58F0B4A5-9094-45BF-AFBA-631E10BE5CE1}" destId="{EC76CB5F-2CC5-40E2-ADB9-79AE5AD65FC8}" srcOrd="0" destOrd="0" presId="urn:microsoft.com/office/officeart/2005/8/layout/pList2"/>
    <dgm:cxn modelId="{D54D4CE0-B0FD-4D10-AFD1-DE23C71A6D73}" type="presOf" srcId="{D391C637-F2AE-444E-8FD9-EACE82A7048C}" destId="{8281CD01-9CDC-4522-9864-916B78FDF28E}" srcOrd="0" destOrd="0" presId="urn:microsoft.com/office/officeart/2005/8/layout/pList2"/>
    <dgm:cxn modelId="{7359C5EF-91C4-46A5-BE0E-DF94E5E595DA}" type="presOf" srcId="{923DEC63-2090-4103-BFD0-3D92C1C4FABD}" destId="{2D35F4F4-B299-452C-AB8A-77EE7FFA4944}" srcOrd="0" destOrd="0" presId="urn:microsoft.com/office/officeart/2005/8/layout/pList2"/>
    <dgm:cxn modelId="{E5CF6ED0-BC3B-4DD6-B96B-102AFB3B7FEC}" type="presOf" srcId="{94850E82-8E34-433E-922D-03D24B47C134}" destId="{892DF73B-C80B-4119-88B6-1F8CC8A0F603}" srcOrd="0" destOrd="0" presId="urn:microsoft.com/office/officeart/2005/8/layout/pList2"/>
    <dgm:cxn modelId="{C94A3BF7-91FD-439D-A98B-38E3E3F9CF7C}" type="presOf" srcId="{E408FBF7-5AD8-46E6-AD8F-465D85862253}" destId="{2948829D-4F0C-43AE-9CE0-EEA31866E1BA}" srcOrd="0" destOrd="0" presId="urn:microsoft.com/office/officeart/2005/8/layout/pList2"/>
    <dgm:cxn modelId="{1F794B17-5FB6-432D-958B-BB7CF9F9C685}" srcId="{923DEC63-2090-4103-BFD0-3D92C1C4FABD}" destId="{D391C637-F2AE-444E-8FD9-EACE82A7048C}" srcOrd="1" destOrd="0" parTransId="{CE24914F-8A2F-44CF-81AE-883FD3C6F0D3}" sibTransId="{5900B495-E9CE-4DFC-98AB-F6AD6F677E0A}"/>
    <dgm:cxn modelId="{2166F4F6-CDA1-4531-86AB-57B721BFCFAD}" srcId="{923DEC63-2090-4103-BFD0-3D92C1C4FABD}" destId="{94850E82-8E34-433E-922D-03D24B47C134}" srcOrd="0" destOrd="0" parTransId="{2DD6252F-F8EB-4B08-B041-CAB2AD50F9D8}" sibTransId="{E408FBF7-5AD8-46E6-AD8F-465D85862253}"/>
    <dgm:cxn modelId="{41837154-1477-41DC-8668-E75F37A29DC6}" srcId="{923DEC63-2090-4103-BFD0-3D92C1C4FABD}" destId="{58F0B4A5-9094-45BF-AFBA-631E10BE5CE1}" srcOrd="2" destOrd="0" parTransId="{E377B0A1-E302-493A-A4D0-486621954CDC}" sibTransId="{7C97D9FA-40CC-4131-8D09-5338C221832D}"/>
    <dgm:cxn modelId="{281C88D5-FBE3-4A90-A3C9-5BEE17BAB977}" type="presOf" srcId="{5900B495-E9CE-4DFC-98AB-F6AD6F677E0A}" destId="{6D9700EB-CEA9-4D7A-AAD5-B6D370959869}" srcOrd="0" destOrd="0" presId="urn:microsoft.com/office/officeart/2005/8/layout/pList2"/>
    <dgm:cxn modelId="{5F1A5967-9D53-4E48-9B40-C51B8A20A4F9}" type="presParOf" srcId="{2D35F4F4-B299-452C-AB8A-77EE7FFA4944}" destId="{03B22A88-7F79-4CDD-8B3F-82918684DDBE}" srcOrd="0" destOrd="0" presId="urn:microsoft.com/office/officeart/2005/8/layout/pList2"/>
    <dgm:cxn modelId="{D3848245-5854-4F5F-BCB4-C8A86C94825D}" type="presParOf" srcId="{2D35F4F4-B299-452C-AB8A-77EE7FFA4944}" destId="{AE95BC0C-F81B-42ED-A987-3D03C8F34405}" srcOrd="1" destOrd="0" presId="urn:microsoft.com/office/officeart/2005/8/layout/pList2"/>
    <dgm:cxn modelId="{1FD96711-1188-4277-A02E-09B2497AC84B}" type="presParOf" srcId="{AE95BC0C-F81B-42ED-A987-3D03C8F34405}" destId="{40783487-AD93-41D1-8FC3-6D341F2BAA41}" srcOrd="0" destOrd="0" presId="urn:microsoft.com/office/officeart/2005/8/layout/pList2"/>
    <dgm:cxn modelId="{99705C61-BDE7-4C1A-B5E3-7B63F7008280}" type="presParOf" srcId="{40783487-AD93-41D1-8FC3-6D341F2BAA41}" destId="{892DF73B-C80B-4119-88B6-1F8CC8A0F603}" srcOrd="0" destOrd="0" presId="urn:microsoft.com/office/officeart/2005/8/layout/pList2"/>
    <dgm:cxn modelId="{A52ECE97-5F67-43F5-A828-9D8D6563BFB7}" type="presParOf" srcId="{40783487-AD93-41D1-8FC3-6D341F2BAA41}" destId="{D7A6238F-022B-4087-942D-968BE1A8DB17}" srcOrd="1" destOrd="0" presId="urn:microsoft.com/office/officeart/2005/8/layout/pList2"/>
    <dgm:cxn modelId="{C5F2EDE5-2994-46F9-9243-45B174B76179}" type="presParOf" srcId="{40783487-AD93-41D1-8FC3-6D341F2BAA41}" destId="{F16D3419-7590-47F9-B80E-41B6A6FDC5B5}" srcOrd="2" destOrd="0" presId="urn:microsoft.com/office/officeart/2005/8/layout/pList2"/>
    <dgm:cxn modelId="{D410E3C7-0286-4B13-863C-5300A6A57EAC}" type="presParOf" srcId="{AE95BC0C-F81B-42ED-A987-3D03C8F34405}" destId="{2948829D-4F0C-43AE-9CE0-EEA31866E1BA}" srcOrd="1" destOrd="0" presId="urn:microsoft.com/office/officeart/2005/8/layout/pList2"/>
    <dgm:cxn modelId="{FAA97F0F-1276-4CBC-AFFF-F7C92ED71765}" type="presParOf" srcId="{AE95BC0C-F81B-42ED-A987-3D03C8F34405}" destId="{F6E2942D-E3D5-4987-82F9-3D9F049DC8E7}" srcOrd="2" destOrd="0" presId="urn:microsoft.com/office/officeart/2005/8/layout/pList2"/>
    <dgm:cxn modelId="{A32F7652-52D3-411F-B693-C85BEE4C90A8}" type="presParOf" srcId="{F6E2942D-E3D5-4987-82F9-3D9F049DC8E7}" destId="{8281CD01-9CDC-4522-9864-916B78FDF28E}" srcOrd="0" destOrd="0" presId="urn:microsoft.com/office/officeart/2005/8/layout/pList2"/>
    <dgm:cxn modelId="{BAB3333C-ADB6-4F36-96F2-BA072321B18B}" type="presParOf" srcId="{F6E2942D-E3D5-4987-82F9-3D9F049DC8E7}" destId="{C16C3F08-117B-43F7-8ECE-368CE97FFA37}" srcOrd="1" destOrd="0" presId="urn:microsoft.com/office/officeart/2005/8/layout/pList2"/>
    <dgm:cxn modelId="{19A983FC-AACE-4A1C-8368-9656CD793407}" type="presParOf" srcId="{F6E2942D-E3D5-4987-82F9-3D9F049DC8E7}" destId="{B0E96540-797D-4976-A9AD-7CDFBB3CC6B3}" srcOrd="2" destOrd="0" presId="urn:microsoft.com/office/officeart/2005/8/layout/pList2"/>
    <dgm:cxn modelId="{DCD5A8B1-DA36-4539-A0F4-A8D69F583958}" type="presParOf" srcId="{AE95BC0C-F81B-42ED-A987-3D03C8F34405}" destId="{6D9700EB-CEA9-4D7A-AAD5-B6D370959869}" srcOrd="3" destOrd="0" presId="urn:microsoft.com/office/officeart/2005/8/layout/pList2"/>
    <dgm:cxn modelId="{8148B7D9-5545-4EA3-9A54-63E914A6A26D}" type="presParOf" srcId="{AE95BC0C-F81B-42ED-A987-3D03C8F34405}" destId="{76102576-A7A5-4590-B1C1-BB0520B0321D}" srcOrd="4" destOrd="0" presId="urn:microsoft.com/office/officeart/2005/8/layout/pList2"/>
    <dgm:cxn modelId="{EBD532D9-B363-4037-87B3-E64C146F1A37}" type="presParOf" srcId="{76102576-A7A5-4590-B1C1-BB0520B0321D}" destId="{EC76CB5F-2CC5-40E2-ADB9-79AE5AD65FC8}" srcOrd="0" destOrd="0" presId="urn:microsoft.com/office/officeart/2005/8/layout/pList2"/>
    <dgm:cxn modelId="{C046529B-9474-424C-99C3-E90ADF4ACFD7}" type="presParOf" srcId="{76102576-A7A5-4590-B1C1-BB0520B0321D}" destId="{3AF86044-0895-433B-AFCA-80C695685E2B}" srcOrd="1" destOrd="0" presId="urn:microsoft.com/office/officeart/2005/8/layout/pList2"/>
    <dgm:cxn modelId="{52E3168A-9B34-4A29-8D5E-D09CB4989149}" type="presParOf" srcId="{76102576-A7A5-4590-B1C1-BB0520B0321D}" destId="{31414C11-3BEF-4CB7-83FC-184C424A7B0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3DEC63-2090-4103-BFD0-3D92C1C4FABD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94850E82-8E34-433E-922D-03D24B47C134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Модернизация технологических рекуператоров: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моделирование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тепломассообменных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процессов и подбор утилизационных решений;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Восстановление старых и установка новых техно-логических рекуператоров;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Внедрение новых решений утилизации теплоты технологических процессов </a:t>
          </a:r>
          <a:endParaRPr lang="ru-RU" sz="1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DD6252F-F8EB-4B08-B041-CAB2AD50F9D8}" type="parTrans" cxnId="{2166F4F6-CDA1-4531-86AB-57B721BFCFAD}">
      <dgm:prSet/>
      <dgm:spPr/>
      <dgm:t>
        <a:bodyPr/>
        <a:lstStyle/>
        <a:p>
          <a:endParaRPr lang="ru-RU"/>
        </a:p>
      </dgm:t>
    </dgm:pt>
    <dgm:pt modelId="{E408FBF7-5AD8-46E6-AD8F-465D85862253}" type="sibTrans" cxnId="{2166F4F6-CDA1-4531-86AB-57B721BFCFAD}">
      <dgm:prSet/>
      <dgm:spPr/>
      <dgm:t>
        <a:bodyPr/>
        <a:lstStyle/>
        <a:p>
          <a:endParaRPr lang="ru-RU"/>
        </a:p>
      </dgm:t>
    </dgm:pt>
    <dgm:pt modelId="{D391C637-F2AE-444E-8FD9-EACE82A7048C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Замена или восстановление низкоэффективных теплообменников: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чистка или промывка теплообменников с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дове-дением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до номинальных параметров;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установка новых высоко-эффективных теплообмен-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ников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внедрение ступенчатых схем утилизационного теплообмена</a:t>
          </a:r>
          <a:endParaRPr lang="ru-RU" sz="1100" dirty="0"/>
        </a:p>
      </dgm:t>
    </dgm:pt>
    <dgm:pt modelId="{CE24914F-8A2F-44CF-81AE-883FD3C6F0D3}" type="parTrans" cxnId="{1F794B17-5FB6-432D-958B-BB7CF9F9C685}">
      <dgm:prSet/>
      <dgm:spPr/>
      <dgm:t>
        <a:bodyPr/>
        <a:lstStyle/>
        <a:p>
          <a:endParaRPr lang="ru-RU"/>
        </a:p>
      </dgm:t>
    </dgm:pt>
    <dgm:pt modelId="{5900B495-E9CE-4DFC-98AB-F6AD6F677E0A}" type="sibTrans" cxnId="{1F794B17-5FB6-432D-958B-BB7CF9F9C685}">
      <dgm:prSet/>
      <dgm:spPr/>
      <dgm:t>
        <a:bodyPr/>
        <a:lstStyle/>
        <a:p>
          <a:endParaRPr lang="ru-RU"/>
        </a:p>
      </dgm:t>
    </dgm:pt>
    <dgm:pt modelId="{58F0B4A5-9094-45BF-AFBA-631E10BE5CE1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Автоматизация систем теплопотребления: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Установка систем погодного регулирования;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Автоматизация технологических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процес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-сов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тепломассообмена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;</a:t>
          </a:r>
        </a:p>
        <a:p>
          <a:pPr algn="l"/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Внедрение решений прецизионного </a:t>
          </a:r>
          <a:r>
            <a:rPr lang="ru-RU" sz="11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регулирова-ния</a:t>
          </a:r>
          <a:r>
            <a:rPr lang="ru-R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параметров нагрева технологических сред</a:t>
          </a:r>
        </a:p>
      </dgm:t>
    </dgm:pt>
    <dgm:pt modelId="{E377B0A1-E302-493A-A4D0-486621954CDC}" type="parTrans" cxnId="{41837154-1477-41DC-8668-E75F37A29DC6}">
      <dgm:prSet/>
      <dgm:spPr/>
      <dgm:t>
        <a:bodyPr/>
        <a:lstStyle/>
        <a:p>
          <a:endParaRPr lang="ru-RU"/>
        </a:p>
      </dgm:t>
    </dgm:pt>
    <dgm:pt modelId="{7C97D9FA-40CC-4131-8D09-5338C221832D}" type="sibTrans" cxnId="{41837154-1477-41DC-8668-E75F37A29DC6}">
      <dgm:prSet/>
      <dgm:spPr/>
      <dgm:t>
        <a:bodyPr/>
        <a:lstStyle/>
        <a:p>
          <a:endParaRPr lang="ru-RU"/>
        </a:p>
      </dgm:t>
    </dgm:pt>
    <dgm:pt modelId="{2D35F4F4-B299-452C-AB8A-77EE7FFA4944}" type="pres">
      <dgm:prSet presAssocID="{923DEC63-2090-4103-BFD0-3D92C1C4FABD}" presName="Name0" presStyleCnt="0">
        <dgm:presLayoutVars>
          <dgm:dir/>
          <dgm:resizeHandles val="exact"/>
        </dgm:presLayoutVars>
      </dgm:prSet>
      <dgm:spPr/>
    </dgm:pt>
    <dgm:pt modelId="{03B22A88-7F79-4CDD-8B3F-82918684DDBE}" type="pres">
      <dgm:prSet presAssocID="{923DEC63-2090-4103-BFD0-3D92C1C4FABD}" presName="bkgdShp" presStyleLbl="alignAccFollowNode1" presStyleIdx="0" presStyleCnt="1"/>
      <dgm:spPr/>
    </dgm:pt>
    <dgm:pt modelId="{AE95BC0C-F81B-42ED-A987-3D03C8F34405}" type="pres">
      <dgm:prSet presAssocID="{923DEC63-2090-4103-BFD0-3D92C1C4FABD}" presName="linComp" presStyleCnt="0"/>
      <dgm:spPr/>
    </dgm:pt>
    <dgm:pt modelId="{40783487-AD93-41D1-8FC3-6D341F2BAA41}" type="pres">
      <dgm:prSet presAssocID="{94850E82-8E34-433E-922D-03D24B47C134}" presName="compNode" presStyleCnt="0"/>
      <dgm:spPr/>
    </dgm:pt>
    <dgm:pt modelId="{892DF73B-C80B-4119-88B6-1F8CC8A0F603}" type="pres">
      <dgm:prSet presAssocID="{94850E82-8E34-433E-922D-03D24B47C13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6238F-022B-4087-942D-968BE1A8DB17}" type="pres">
      <dgm:prSet presAssocID="{94850E82-8E34-433E-922D-03D24B47C134}" presName="invisiNode" presStyleLbl="node1" presStyleIdx="0" presStyleCnt="3"/>
      <dgm:spPr/>
    </dgm:pt>
    <dgm:pt modelId="{F16D3419-7590-47F9-B80E-41B6A6FDC5B5}" type="pres">
      <dgm:prSet presAssocID="{94850E82-8E34-433E-922D-03D24B47C13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948829D-4F0C-43AE-9CE0-EEA31866E1BA}" type="pres">
      <dgm:prSet presAssocID="{E408FBF7-5AD8-46E6-AD8F-465D858622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E2942D-E3D5-4987-82F9-3D9F049DC8E7}" type="pres">
      <dgm:prSet presAssocID="{D391C637-F2AE-444E-8FD9-EACE82A7048C}" presName="compNode" presStyleCnt="0"/>
      <dgm:spPr/>
    </dgm:pt>
    <dgm:pt modelId="{8281CD01-9CDC-4522-9864-916B78FDF28E}" type="pres">
      <dgm:prSet presAssocID="{D391C637-F2AE-444E-8FD9-EACE82A704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C3F08-117B-43F7-8ECE-368CE97FFA37}" type="pres">
      <dgm:prSet presAssocID="{D391C637-F2AE-444E-8FD9-EACE82A7048C}" presName="invisiNode" presStyleLbl="node1" presStyleIdx="1" presStyleCnt="3"/>
      <dgm:spPr/>
    </dgm:pt>
    <dgm:pt modelId="{B0E96540-797D-4976-A9AD-7CDFBB3CC6B3}" type="pres">
      <dgm:prSet presAssocID="{D391C637-F2AE-444E-8FD9-EACE82A7048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9700EB-CEA9-4D7A-AAD5-B6D370959869}" type="pres">
      <dgm:prSet presAssocID="{5900B495-E9CE-4DFC-98AB-F6AD6F677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02576-A7A5-4590-B1C1-BB0520B0321D}" type="pres">
      <dgm:prSet presAssocID="{58F0B4A5-9094-45BF-AFBA-631E10BE5CE1}" presName="compNode" presStyleCnt="0"/>
      <dgm:spPr/>
    </dgm:pt>
    <dgm:pt modelId="{EC76CB5F-2CC5-40E2-ADB9-79AE5AD65FC8}" type="pres">
      <dgm:prSet presAssocID="{58F0B4A5-9094-45BF-AFBA-631E10BE5CE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86044-0895-433B-AFCA-80C695685E2B}" type="pres">
      <dgm:prSet presAssocID="{58F0B4A5-9094-45BF-AFBA-631E10BE5CE1}" presName="invisiNode" presStyleLbl="node1" presStyleIdx="2" presStyleCnt="3"/>
      <dgm:spPr/>
    </dgm:pt>
    <dgm:pt modelId="{31414C11-3BEF-4CB7-83FC-184C424A7B0A}" type="pres">
      <dgm:prSet presAssocID="{58F0B4A5-9094-45BF-AFBA-631E10BE5CE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FCC4A97-FCEE-4FEE-AD3D-9313EAED729F}" type="presOf" srcId="{94850E82-8E34-433E-922D-03D24B47C134}" destId="{892DF73B-C80B-4119-88B6-1F8CC8A0F603}" srcOrd="0" destOrd="0" presId="urn:microsoft.com/office/officeart/2005/8/layout/pList2"/>
    <dgm:cxn modelId="{677E0027-5B95-484C-BDB0-C1D3BE51677F}" type="presOf" srcId="{58F0B4A5-9094-45BF-AFBA-631E10BE5CE1}" destId="{EC76CB5F-2CC5-40E2-ADB9-79AE5AD65FC8}" srcOrd="0" destOrd="0" presId="urn:microsoft.com/office/officeart/2005/8/layout/pList2"/>
    <dgm:cxn modelId="{2D66B6FC-4617-4D6F-AFC2-0CA83F769C85}" type="presOf" srcId="{923DEC63-2090-4103-BFD0-3D92C1C4FABD}" destId="{2D35F4F4-B299-452C-AB8A-77EE7FFA4944}" srcOrd="0" destOrd="0" presId="urn:microsoft.com/office/officeart/2005/8/layout/pList2"/>
    <dgm:cxn modelId="{1F794B17-5FB6-432D-958B-BB7CF9F9C685}" srcId="{923DEC63-2090-4103-BFD0-3D92C1C4FABD}" destId="{D391C637-F2AE-444E-8FD9-EACE82A7048C}" srcOrd="1" destOrd="0" parTransId="{CE24914F-8A2F-44CF-81AE-883FD3C6F0D3}" sibTransId="{5900B495-E9CE-4DFC-98AB-F6AD6F677E0A}"/>
    <dgm:cxn modelId="{8D0F7E0E-AC3E-4E39-9804-D22BA9676937}" type="presOf" srcId="{5900B495-E9CE-4DFC-98AB-F6AD6F677E0A}" destId="{6D9700EB-CEA9-4D7A-AAD5-B6D370959869}" srcOrd="0" destOrd="0" presId="urn:microsoft.com/office/officeart/2005/8/layout/pList2"/>
    <dgm:cxn modelId="{10CD7EBE-FC15-4C93-98C6-F0E48DBE1D9F}" type="presOf" srcId="{E408FBF7-5AD8-46E6-AD8F-465D85862253}" destId="{2948829D-4F0C-43AE-9CE0-EEA31866E1BA}" srcOrd="0" destOrd="0" presId="urn:microsoft.com/office/officeart/2005/8/layout/pList2"/>
    <dgm:cxn modelId="{2166F4F6-CDA1-4531-86AB-57B721BFCFAD}" srcId="{923DEC63-2090-4103-BFD0-3D92C1C4FABD}" destId="{94850E82-8E34-433E-922D-03D24B47C134}" srcOrd="0" destOrd="0" parTransId="{2DD6252F-F8EB-4B08-B041-CAB2AD50F9D8}" sibTransId="{E408FBF7-5AD8-46E6-AD8F-465D85862253}"/>
    <dgm:cxn modelId="{41837154-1477-41DC-8668-E75F37A29DC6}" srcId="{923DEC63-2090-4103-BFD0-3D92C1C4FABD}" destId="{58F0B4A5-9094-45BF-AFBA-631E10BE5CE1}" srcOrd="2" destOrd="0" parTransId="{E377B0A1-E302-493A-A4D0-486621954CDC}" sibTransId="{7C97D9FA-40CC-4131-8D09-5338C221832D}"/>
    <dgm:cxn modelId="{64613FEA-B0EF-42ED-A6DD-E2F292BC0244}" type="presOf" srcId="{D391C637-F2AE-444E-8FD9-EACE82A7048C}" destId="{8281CD01-9CDC-4522-9864-916B78FDF28E}" srcOrd="0" destOrd="0" presId="urn:microsoft.com/office/officeart/2005/8/layout/pList2"/>
    <dgm:cxn modelId="{3A5C141D-ED08-430E-92AC-6871BB1F7842}" type="presParOf" srcId="{2D35F4F4-B299-452C-AB8A-77EE7FFA4944}" destId="{03B22A88-7F79-4CDD-8B3F-82918684DDBE}" srcOrd="0" destOrd="0" presId="urn:microsoft.com/office/officeart/2005/8/layout/pList2"/>
    <dgm:cxn modelId="{88B9B59E-E9ED-4F41-B5E3-E4D706D87E6B}" type="presParOf" srcId="{2D35F4F4-B299-452C-AB8A-77EE7FFA4944}" destId="{AE95BC0C-F81B-42ED-A987-3D03C8F34405}" srcOrd="1" destOrd="0" presId="urn:microsoft.com/office/officeart/2005/8/layout/pList2"/>
    <dgm:cxn modelId="{216CA277-A8F9-41FB-9FE9-F5C7ABE2B761}" type="presParOf" srcId="{AE95BC0C-F81B-42ED-A987-3D03C8F34405}" destId="{40783487-AD93-41D1-8FC3-6D341F2BAA41}" srcOrd="0" destOrd="0" presId="urn:microsoft.com/office/officeart/2005/8/layout/pList2"/>
    <dgm:cxn modelId="{053FA7C8-C06E-4675-9E3B-C3C29E3A7BB4}" type="presParOf" srcId="{40783487-AD93-41D1-8FC3-6D341F2BAA41}" destId="{892DF73B-C80B-4119-88B6-1F8CC8A0F603}" srcOrd="0" destOrd="0" presId="urn:microsoft.com/office/officeart/2005/8/layout/pList2"/>
    <dgm:cxn modelId="{92FC9466-1C45-41A4-A228-A179A88666F5}" type="presParOf" srcId="{40783487-AD93-41D1-8FC3-6D341F2BAA41}" destId="{D7A6238F-022B-4087-942D-968BE1A8DB17}" srcOrd="1" destOrd="0" presId="urn:microsoft.com/office/officeart/2005/8/layout/pList2"/>
    <dgm:cxn modelId="{4A97CBFD-5330-46D2-A36F-287FBA42366A}" type="presParOf" srcId="{40783487-AD93-41D1-8FC3-6D341F2BAA41}" destId="{F16D3419-7590-47F9-B80E-41B6A6FDC5B5}" srcOrd="2" destOrd="0" presId="urn:microsoft.com/office/officeart/2005/8/layout/pList2"/>
    <dgm:cxn modelId="{CD77ABCF-83D4-46EA-A4A7-B35E62AA02EA}" type="presParOf" srcId="{AE95BC0C-F81B-42ED-A987-3D03C8F34405}" destId="{2948829D-4F0C-43AE-9CE0-EEA31866E1BA}" srcOrd="1" destOrd="0" presId="urn:microsoft.com/office/officeart/2005/8/layout/pList2"/>
    <dgm:cxn modelId="{D21745AF-0E62-4A91-829E-67E393C96BD5}" type="presParOf" srcId="{AE95BC0C-F81B-42ED-A987-3D03C8F34405}" destId="{F6E2942D-E3D5-4987-82F9-3D9F049DC8E7}" srcOrd="2" destOrd="0" presId="urn:microsoft.com/office/officeart/2005/8/layout/pList2"/>
    <dgm:cxn modelId="{57486471-1F4A-45F8-B1D4-D642782F170A}" type="presParOf" srcId="{F6E2942D-E3D5-4987-82F9-3D9F049DC8E7}" destId="{8281CD01-9CDC-4522-9864-916B78FDF28E}" srcOrd="0" destOrd="0" presId="urn:microsoft.com/office/officeart/2005/8/layout/pList2"/>
    <dgm:cxn modelId="{6CBBEE72-09EC-4304-8B6E-EBB5914E4D27}" type="presParOf" srcId="{F6E2942D-E3D5-4987-82F9-3D9F049DC8E7}" destId="{C16C3F08-117B-43F7-8ECE-368CE97FFA37}" srcOrd="1" destOrd="0" presId="urn:microsoft.com/office/officeart/2005/8/layout/pList2"/>
    <dgm:cxn modelId="{A4331DD7-8040-4110-A99B-231E2C43E060}" type="presParOf" srcId="{F6E2942D-E3D5-4987-82F9-3D9F049DC8E7}" destId="{B0E96540-797D-4976-A9AD-7CDFBB3CC6B3}" srcOrd="2" destOrd="0" presId="urn:microsoft.com/office/officeart/2005/8/layout/pList2"/>
    <dgm:cxn modelId="{3D254525-DD2F-4230-83E2-955E9AE14FA7}" type="presParOf" srcId="{AE95BC0C-F81B-42ED-A987-3D03C8F34405}" destId="{6D9700EB-CEA9-4D7A-AAD5-B6D370959869}" srcOrd="3" destOrd="0" presId="urn:microsoft.com/office/officeart/2005/8/layout/pList2"/>
    <dgm:cxn modelId="{01BEAE02-97A9-4AA5-8145-FA27EFDFD9A8}" type="presParOf" srcId="{AE95BC0C-F81B-42ED-A987-3D03C8F34405}" destId="{76102576-A7A5-4590-B1C1-BB0520B0321D}" srcOrd="4" destOrd="0" presId="urn:microsoft.com/office/officeart/2005/8/layout/pList2"/>
    <dgm:cxn modelId="{A4A9ECDE-6FA0-4F8F-8EE1-5D8A0DBF7325}" type="presParOf" srcId="{76102576-A7A5-4590-B1C1-BB0520B0321D}" destId="{EC76CB5F-2CC5-40E2-ADB9-79AE5AD65FC8}" srcOrd="0" destOrd="0" presId="urn:microsoft.com/office/officeart/2005/8/layout/pList2"/>
    <dgm:cxn modelId="{741E58FE-5F1D-4E0D-9D41-FDF187AF9F99}" type="presParOf" srcId="{76102576-A7A5-4590-B1C1-BB0520B0321D}" destId="{3AF86044-0895-433B-AFCA-80C695685E2B}" srcOrd="1" destOrd="0" presId="urn:microsoft.com/office/officeart/2005/8/layout/pList2"/>
    <dgm:cxn modelId="{5B69237E-208E-4473-B8DA-3CA027B9BA3D}" type="presParOf" srcId="{76102576-A7A5-4590-B1C1-BB0520B0321D}" destId="{31414C11-3BEF-4CB7-83FC-184C424A7B0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1D54AD-6485-4C8A-9439-32061682ADE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11CEE52-E805-4E97-8E90-02A482AD1A02}">
      <dgm:prSet phldrT="[Текст]"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Установка нового котла</a:t>
          </a:r>
        </a:p>
        <a:p>
          <a:r>
            <a:rPr lang="ru-RU" altLang="ru-RU" sz="14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Е-75-3,9-440 ГМ</a:t>
          </a:r>
          <a:endParaRPr lang="ru-RU" sz="1400" dirty="0"/>
        </a:p>
      </dgm:t>
    </dgm:pt>
    <dgm:pt modelId="{8B1958F7-6E76-4932-A9B9-888CF47E9824}" type="parTrans" cxnId="{0CBB1A59-EB48-4EF7-A45F-B40093C58AFF}">
      <dgm:prSet/>
      <dgm:spPr/>
      <dgm:t>
        <a:bodyPr/>
        <a:lstStyle/>
        <a:p>
          <a:endParaRPr lang="ru-RU"/>
        </a:p>
      </dgm:t>
    </dgm:pt>
    <dgm:pt modelId="{5507B1FE-2143-46BD-BECB-EA9A493CC2DD}" type="sibTrans" cxnId="{0CBB1A59-EB48-4EF7-A45F-B40093C58AFF}">
      <dgm:prSet/>
      <dgm:spPr/>
      <dgm:t>
        <a:bodyPr/>
        <a:lstStyle/>
        <a:p>
          <a:endParaRPr lang="ru-RU"/>
        </a:p>
      </dgm:t>
    </dgm:pt>
    <dgm:pt modelId="{3983F926-11CB-42BD-87CF-2B7A14D83D9E}">
      <dgm:prSet phldrT="[Текст]"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Устранение проблем с питательной водой	</a:t>
          </a:r>
          <a:endParaRPr lang="ru-RU" sz="1400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B29272C-F2AD-4C82-8452-391E3D3DBE28}" type="parTrans" cxnId="{3EAFB76D-5218-4481-B698-5BC5A4416C83}">
      <dgm:prSet/>
      <dgm:spPr/>
      <dgm:t>
        <a:bodyPr/>
        <a:lstStyle/>
        <a:p>
          <a:endParaRPr lang="ru-RU"/>
        </a:p>
      </dgm:t>
    </dgm:pt>
    <dgm:pt modelId="{840C2E30-18AB-4ADD-8A37-2C03193AC95F}" type="sibTrans" cxnId="{3EAFB76D-5218-4481-B698-5BC5A4416C83}">
      <dgm:prSet/>
      <dgm:spPr/>
      <dgm:t>
        <a:bodyPr/>
        <a:lstStyle/>
        <a:p>
          <a:endParaRPr lang="ru-RU"/>
        </a:p>
      </dgm:t>
    </dgm:pt>
    <dgm:pt modelId="{95259215-8AF1-4EBD-ACC1-C2AC620FFA93}">
      <dgm:prSet phldrT="[Текст]" custT="1"/>
      <dgm:spPr/>
      <dgm:t>
        <a:bodyPr/>
        <a:lstStyle/>
        <a:p>
          <a:r>
            <a:rPr lang="ru-RU" altLang="ru-RU" sz="1400" dirty="0" smtClean="0">
              <a:solidFill>
                <a:srgbClr val="1CF846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Доп. выработка 2,5 МВт</a:t>
          </a:r>
          <a:endParaRPr lang="ru-RU" sz="1400" dirty="0">
            <a:solidFill>
              <a:srgbClr val="1CF846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5EE7909-42B7-4BF3-BEB8-20DB444D93B3}" type="parTrans" cxnId="{7DF6A1F2-BF9C-4727-A683-3DD1D5055FB9}">
      <dgm:prSet/>
      <dgm:spPr/>
      <dgm:t>
        <a:bodyPr/>
        <a:lstStyle/>
        <a:p>
          <a:endParaRPr lang="ru-RU"/>
        </a:p>
      </dgm:t>
    </dgm:pt>
    <dgm:pt modelId="{3DE70F9A-82F0-4E41-BB82-D4EF127E86DD}" type="sibTrans" cxnId="{7DF6A1F2-BF9C-4727-A683-3DD1D5055FB9}">
      <dgm:prSet/>
      <dgm:spPr/>
      <dgm:t>
        <a:bodyPr/>
        <a:lstStyle/>
        <a:p>
          <a:endParaRPr lang="ru-RU"/>
        </a:p>
      </dgm:t>
    </dgm:pt>
    <dgm:pt modelId="{C834A84E-39A4-4E88-9C10-D2ADD2BD5FC7}" type="pres">
      <dgm:prSet presAssocID="{591D54AD-6485-4C8A-9439-32061682ADE5}" presName="CompostProcess" presStyleCnt="0">
        <dgm:presLayoutVars>
          <dgm:dir/>
          <dgm:resizeHandles val="exact"/>
        </dgm:presLayoutVars>
      </dgm:prSet>
      <dgm:spPr/>
    </dgm:pt>
    <dgm:pt modelId="{852C0931-3D53-43B4-9732-2ABAC27440FC}" type="pres">
      <dgm:prSet presAssocID="{591D54AD-6485-4C8A-9439-32061682ADE5}" presName="arrow" presStyleLbl="bgShp" presStyleIdx="0" presStyleCnt="1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100000">
              <a:srgbClr val="1CF846"/>
            </a:gs>
          </a:gsLst>
          <a:path path="circle">
            <a:fillToRect l="50000" t="-80000" r="50000" b="180000"/>
          </a:path>
          <a:tileRect/>
        </a:gradFill>
      </dgm:spPr>
    </dgm:pt>
    <dgm:pt modelId="{01313343-6577-43A3-AB8A-EBCA5FC5A1D2}" type="pres">
      <dgm:prSet presAssocID="{591D54AD-6485-4C8A-9439-32061682ADE5}" presName="linearProcess" presStyleCnt="0"/>
      <dgm:spPr/>
    </dgm:pt>
    <dgm:pt modelId="{809469B6-948A-4CA3-8BD5-0E6AE86DD813}" type="pres">
      <dgm:prSet presAssocID="{D11CEE52-E805-4E97-8E90-02A482AD1A02}" presName="textNode" presStyleLbl="node1" presStyleIdx="0" presStyleCnt="3" custScaleY="140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6942B-223F-40B3-A2A8-AA6C4B009644}" type="pres">
      <dgm:prSet presAssocID="{5507B1FE-2143-46BD-BECB-EA9A493CC2DD}" presName="sibTrans" presStyleCnt="0"/>
      <dgm:spPr/>
    </dgm:pt>
    <dgm:pt modelId="{B3FF706B-6FD6-40C8-A72A-985520B64CE9}" type="pres">
      <dgm:prSet presAssocID="{3983F926-11CB-42BD-87CF-2B7A14D83D9E}" presName="textNode" presStyleLbl="node1" presStyleIdx="1" presStyleCnt="3" custScaleY="140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4EDE0-27C4-4B9C-BF43-DBF37CF03275}" type="pres">
      <dgm:prSet presAssocID="{840C2E30-18AB-4ADD-8A37-2C03193AC95F}" presName="sibTrans" presStyleCnt="0"/>
      <dgm:spPr/>
    </dgm:pt>
    <dgm:pt modelId="{B573A329-AF81-432A-89B9-539F91531430}" type="pres">
      <dgm:prSet presAssocID="{95259215-8AF1-4EBD-ACC1-C2AC620FFA93}" presName="textNode" presStyleLbl="node1" presStyleIdx="2" presStyleCnt="3" custScaleY="140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B1A59-EB48-4EF7-A45F-B40093C58AFF}" srcId="{591D54AD-6485-4C8A-9439-32061682ADE5}" destId="{D11CEE52-E805-4E97-8E90-02A482AD1A02}" srcOrd="0" destOrd="0" parTransId="{8B1958F7-6E76-4932-A9B9-888CF47E9824}" sibTransId="{5507B1FE-2143-46BD-BECB-EA9A493CC2DD}"/>
    <dgm:cxn modelId="{DA4552F5-1412-4C4B-96C4-86DF87E6B7B0}" type="presOf" srcId="{591D54AD-6485-4C8A-9439-32061682ADE5}" destId="{C834A84E-39A4-4E88-9C10-D2ADD2BD5FC7}" srcOrd="0" destOrd="0" presId="urn:microsoft.com/office/officeart/2005/8/layout/hProcess9"/>
    <dgm:cxn modelId="{4676ED27-DD19-4BE7-9620-367D4D245E4B}" type="presOf" srcId="{3983F926-11CB-42BD-87CF-2B7A14D83D9E}" destId="{B3FF706B-6FD6-40C8-A72A-985520B64CE9}" srcOrd="0" destOrd="0" presId="urn:microsoft.com/office/officeart/2005/8/layout/hProcess9"/>
    <dgm:cxn modelId="{9F44BF2A-BF50-4E58-B214-94838C37C33A}" type="presOf" srcId="{95259215-8AF1-4EBD-ACC1-C2AC620FFA93}" destId="{B573A329-AF81-432A-89B9-539F91531430}" srcOrd="0" destOrd="0" presId="urn:microsoft.com/office/officeart/2005/8/layout/hProcess9"/>
    <dgm:cxn modelId="{3EAFB76D-5218-4481-B698-5BC5A4416C83}" srcId="{591D54AD-6485-4C8A-9439-32061682ADE5}" destId="{3983F926-11CB-42BD-87CF-2B7A14D83D9E}" srcOrd="1" destOrd="0" parTransId="{BB29272C-F2AD-4C82-8452-391E3D3DBE28}" sibTransId="{840C2E30-18AB-4ADD-8A37-2C03193AC95F}"/>
    <dgm:cxn modelId="{A196A4C5-9FB0-4C04-8A4D-40D38FA17A46}" type="presOf" srcId="{D11CEE52-E805-4E97-8E90-02A482AD1A02}" destId="{809469B6-948A-4CA3-8BD5-0E6AE86DD813}" srcOrd="0" destOrd="0" presId="urn:microsoft.com/office/officeart/2005/8/layout/hProcess9"/>
    <dgm:cxn modelId="{7DF6A1F2-BF9C-4727-A683-3DD1D5055FB9}" srcId="{591D54AD-6485-4C8A-9439-32061682ADE5}" destId="{95259215-8AF1-4EBD-ACC1-C2AC620FFA93}" srcOrd="2" destOrd="0" parTransId="{85EE7909-42B7-4BF3-BEB8-20DB444D93B3}" sibTransId="{3DE70F9A-82F0-4E41-BB82-D4EF127E86DD}"/>
    <dgm:cxn modelId="{A5479434-F81B-4C33-817A-2471EFB4622D}" type="presParOf" srcId="{C834A84E-39A4-4E88-9C10-D2ADD2BD5FC7}" destId="{852C0931-3D53-43B4-9732-2ABAC27440FC}" srcOrd="0" destOrd="0" presId="urn:microsoft.com/office/officeart/2005/8/layout/hProcess9"/>
    <dgm:cxn modelId="{FBD1EDFF-5EB7-4D0C-8BF1-8201ADE47CE7}" type="presParOf" srcId="{C834A84E-39A4-4E88-9C10-D2ADD2BD5FC7}" destId="{01313343-6577-43A3-AB8A-EBCA5FC5A1D2}" srcOrd="1" destOrd="0" presId="urn:microsoft.com/office/officeart/2005/8/layout/hProcess9"/>
    <dgm:cxn modelId="{A22AF126-82F9-45EC-99F1-EC2BD1E3B196}" type="presParOf" srcId="{01313343-6577-43A3-AB8A-EBCA5FC5A1D2}" destId="{809469B6-948A-4CA3-8BD5-0E6AE86DD813}" srcOrd="0" destOrd="0" presId="urn:microsoft.com/office/officeart/2005/8/layout/hProcess9"/>
    <dgm:cxn modelId="{C5B459FA-6143-4202-AA8E-7EBE8EC68090}" type="presParOf" srcId="{01313343-6577-43A3-AB8A-EBCA5FC5A1D2}" destId="{0566942B-223F-40B3-A2A8-AA6C4B009644}" srcOrd="1" destOrd="0" presId="urn:microsoft.com/office/officeart/2005/8/layout/hProcess9"/>
    <dgm:cxn modelId="{C83D742C-19B4-4BBA-A01D-C1E07360D3FD}" type="presParOf" srcId="{01313343-6577-43A3-AB8A-EBCA5FC5A1D2}" destId="{B3FF706B-6FD6-40C8-A72A-985520B64CE9}" srcOrd="2" destOrd="0" presId="urn:microsoft.com/office/officeart/2005/8/layout/hProcess9"/>
    <dgm:cxn modelId="{541F0D97-EADC-42EF-AE1C-D323B8EDA967}" type="presParOf" srcId="{01313343-6577-43A3-AB8A-EBCA5FC5A1D2}" destId="{3D94EDE0-27C4-4B9C-BF43-DBF37CF03275}" srcOrd="3" destOrd="0" presId="urn:microsoft.com/office/officeart/2005/8/layout/hProcess9"/>
    <dgm:cxn modelId="{FC90E6FE-FA27-45F8-A0CF-98ED58CAB605}" type="presParOf" srcId="{01313343-6577-43A3-AB8A-EBCA5FC5A1D2}" destId="{B573A329-AF81-432A-89B9-539F9153143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0.15681</cdr:x>
      <cdr:y>0.62308</cdr:y>
    </cdr:from>
    <cdr:to>
      <cdr:x>0.69206</cdr:x>
      <cdr:y>0.72805</cdr:y>
    </cdr:to>
    <cdr:sp macro="" textlink="">
      <cdr:nvSpPr>
        <cdr:cNvPr id="10" name="TextBox 4"/>
        <cdr:cNvSpPr txBox="1"/>
      </cdr:nvSpPr>
      <cdr:spPr>
        <a:xfrm xmlns:a="http://schemas.openxmlformats.org/drawingml/2006/main">
          <a:off x="1021829" y="1519311"/>
          <a:ext cx="3487804" cy="2559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>
          <a:innerShdw blurRad="63500" dist="50800" dir="13500000">
            <a:prstClr val="black">
              <a:alpha val="50000"/>
            </a:prstClr>
          </a:inn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050" b="1" i="0" u="none" strike="noStrike" baseline="0" dirty="0">
              <a:solidFill>
                <a:srgbClr val="FFFFFF"/>
              </a:solidFill>
              <a:latin typeface="Verdana"/>
              <a:ea typeface="Verdana"/>
              <a:cs typeface="Verdana"/>
            </a:rPr>
            <a:t>КТ - снижение затрат  на 1 500 млн. руб.</a:t>
          </a:r>
        </a:p>
      </cdr:txBody>
    </cdr:sp>
  </cdr:relSizeAnchor>
  <cdr:relSizeAnchor xmlns:cdr="http://schemas.openxmlformats.org/drawingml/2006/chartDrawing">
    <cdr:from>
      <cdr:x>0.74427</cdr:x>
      <cdr:y>0.30959</cdr:y>
    </cdr:from>
    <cdr:to>
      <cdr:x>1</cdr:x>
      <cdr:y>0.413</cdr:y>
    </cdr:to>
    <cdr:sp macro="" textlink="">
      <cdr:nvSpPr>
        <cdr:cNvPr id="11" name="Скругленный прямоугольник 10"/>
        <cdr:cNvSpPr/>
      </cdr:nvSpPr>
      <cdr:spPr>
        <a:xfrm xmlns:a="http://schemas.openxmlformats.org/drawingml/2006/main">
          <a:off x="4849813" y="754904"/>
          <a:ext cx="1666403" cy="25215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  <a:ln xmlns:a="http://schemas.openxmlformats.org/drawingml/2006/main" w="19050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 dirty="0">
              <a:solidFill>
                <a:srgbClr val="000080"/>
              </a:solidFill>
              <a:latin typeface="Verdana"/>
              <a:ea typeface="Verdana"/>
              <a:cs typeface="Verdana"/>
            </a:rPr>
            <a:t>-</a:t>
          </a:r>
          <a:r>
            <a:rPr lang="ru-RU" sz="1100" b="1" i="0" u="none" strike="noStrike" baseline="0" dirty="0" smtClean="0">
              <a:solidFill>
                <a:srgbClr val="000080"/>
              </a:solidFill>
              <a:latin typeface="Verdana"/>
              <a:ea typeface="Verdana"/>
              <a:cs typeface="Verdana"/>
            </a:rPr>
            <a:t>1177,7 </a:t>
          </a:r>
          <a:r>
            <a:rPr lang="ru-RU" sz="1100" b="1" i="0" u="none" strike="noStrike" baseline="0" dirty="0">
              <a:solidFill>
                <a:srgbClr val="000080"/>
              </a:solidFill>
              <a:latin typeface="Verdana"/>
              <a:ea typeface="Verdana"/>
              <a:cs typeface="Verdana"/>
            </a:rPr>
            <a:t>млн. </a:t>
          </a:r>
          <a:r>
            <a:rPr lang="ru-RU" sz="1100" b="1" i="0" u="none" strike="noStrike" baseline="0" dirty="0" smtClean="0">
              <a:solidFill>
                <a:srgbClr val="000080"/>
              </a:solidFill>
              <a:latin typeface="Verdana"/>
              <a:ea typeface="Verdana"/>
              <a:cs typeface="Verdana"/>
            </a:rPr>
            <a:t>руб</a:t>
          </a:r>
          <a:r>
            <a:rPr lang="ru-RU" b="1" dirty="0">
              <a:solidFill>
                <a:srgbClr val="000080"/>
              </a:solidFill>
              <a:latin typeface="Verdana"/>
              <a:ea typeface="Verdana"/>
              <a:cs typeface="Verdana"/>
            </a:rPr>
            <a:t>.</a:t>
          </a:r>
          <a:endParaRPr lang="ru-RU" sz="1100" b="1" i="0" u="none" strike="noStrike" baseline="0" dirty="0">
            <a:solidFill>
              <a:srgbClr val="000080"/>
            </a:solidFill>
            <a:latin typeface="Verdana"/>
            <a:ea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0.53975</cdr:x>
      <cdr:y>0.68214</cdr:y>
    </cdr:from>
    <cdr:to>
      <cdr:x>0.78115</cdr:x>
      <cdr:y>0.7901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3517136" y="1663327"/>
          <a:ext cx="1573015" cy="263249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  <a:ln xmlns:a="http://schemas.openxmlformats.org/drawingml/2006/main" w="19050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100" b="1" i="0" u="none" strike="noStrike" baseline="0" dirty="0" smtClean="0">
              <a:solidFill>
                <a:srgbClr val="00B050"/>
              </a:solidFill>
              <a:latin typeface="Verdana" pitchFamily="34" charset="0"/>
              <a:cs typeface="Calibri"/>
            </a:rPr>
            <a:t>-1 500  млн. руб.</a:t>
          </a:r>
          <a:endParaRPr lang="ru-RU" sz="1100" b="1" i="0" u="none" strike="noStrike" baseline="0" dirty="0">
            <a:solidFill>
              <a:srgbClr val="00B050"/>
            </a:solidFill>
            <a:latin typeface="Verdana" pitchFamily="34" charset="0"/>
            <a:cs typeface="Calibri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406" cy="493097"/>
          </a:xfrm>
          <a:prstGeom prst="rect">
            <a:avLst/>
          </a:prstGeom>
        </p:spPr>
        <p:txBody>
          <a:bodyPr vert="horz" lIns="88183" tIns="44092" rIns="88183" bIns="4409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51" y="2"/>
            <a:ext cx="2945405" cy="493097"/>
          </a:xfrm>
          <a:prstGeom prst="rect">
            <a:avLst/>
          </a:prstGeom>
        </p:spPr>
        <p:txBody>
          <a:bodyPr vert="horz" lIns="88183" tIns="44092" rIns="88183" bIns="44092" rtlCol="0"/>
          <a:lstStyle>
            <a:lvl1pPr algn="r">
              <a:defRPr sz="1100"/>
            </a:lvl1pPr>
          </a:lstStyle>
          <a:p>
            <a:fld id="{847715A6-236B-42F8-AE87-F4E148EC216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036"/>
            <a:ext cx="2945406" cy="493097"/>
          </a:xfrm>
          <a:prstGeom prst="rect">
            <a:avLst/>
          </a:prstGeom>
        </p:spPr>
        <p:txBody>
          <a:bodyPr vert="horz" lIns="88183" tIns="44092" rIns="88183" bIns="4409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51" y="9378036"/>
            <a:ext cx="2945405" cy="493097"/>
          </a:xfrm>
          <a:prstGeom prst="rect">
            <a:avLst/>
          </a:prstGeom>
        </p:spPr>
        <p:txBody>
          <a:bodyPr vert="horz" lIns="88183" tIns="44092" rIns="88183" bIns="44092" rtlCol="0" anchor="b"/>
          <a:lstStyle>
            <a:lvl1pPr algn="r">
              <a:defRPr sz="1100"/>
            </a:lvl1pPr>
          </a:lstStyle>
          <a:p>
            <a:fld id="{EAE0428F-B461-44B0-8AA6-EBAC7E1857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45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3632"/>
          </a:xfrm>
          <a:prstGeom prst="rect">
            <a:avLst/>
          </a:prstGeom>
        </p:spPr>
        <p:txBody>
          <a:bodyPr vert="horz" lIns="91684" tIns="45844" rIns="91684" bIns="45844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3632"/>
          </a:xfrm>
          <a:prstGeom prst="rect">
            <a:avLst/>
          </a:prstGeom>
        </p:spPr>
        <p:txBody>
          <a:bodyPr vert="horz" lIns="91684" tIns="45844" rIns="91684" bIns="45844" rtlCol="0"/>
          <a:lstStyle>
            <a:lvl1pPr algn="r">
              <a:defRPr sz="1100"/>
            </a:lvl1pPr>
          </a:lstStyle>
          <a:p>
            <a:fld id="{50F98C50-AC52-4A46-8A12-98072CDE5F91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38188"/>
            <a:ext cx="4943475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4" tIns="45844" rIns="91684" bIns="4584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7"/>
          </a:xfrm>
          <a:prstGeom prst="rect">
            <a:avLst/>
          </a:prstGeom>
        </p:spPr>
        <p:txBody>
          <a:bodyPr vert="horz" lIns="91684" tIns="45844" rIns="91684" bIns="45844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7317"/>
            <a:ext cx="2945659" cy="493632"/>
          </a:xfrm>
          <a:prstGeom prst="rect">
            <a:avLst/>
          </a:prstGeom>
        </p:spPr>
        <p:txBody>
          <a:bodyPr vert="horz" lIns="91684" tIns="45844" rIns="91684" bIns="45844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377317"/>
            <a:ext cx="2945659" cy="493632"/>
          </a:xfrm>
          <a:prstGeom prst="rect">
            <a:avLst/>
          </a:prstGeom>
        </p:spPr>
        <p:txBody>
          <a:bodyPr vert="horz" lIns="91684" tIns="45844" rIns="91684" bIns="45844" rtlCol="0" anchor="b"/>
          <a:lstStyle>
            <a:lvl1pPr algn="r">
              <a:defRPr sz="1100"/>
            </a:lvl1pPr>
          </a:lstStyle>
          <a:p>
            <a:fld id="{DF895426-5E66-4BDE-B04A-C8DFDDBF7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46909" y="9357902"/>
            <a:ext cx="2305050" cy="3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25.09.2015</a:t>
            </a:r>
          </a:p>
          <a:p>
            <a:pPr eaLnBrk="1" hangingPunct="1">
              <a:defRPr/>
            </a:pPr>
            <a:r>
              <a:rPr lang="ru-RU" altLang="ru-RU" sz="800" b="1" dirty="0" err="1" smtClean="0">
                <a:solidFill>
                  <a:srgbClr val="004F9F"/>
                </a:solidFill>
                <a:latin typeface="Verdana" panose="020B0604030504040204" pitchFamily="34" charset="0"/>
              </a:rPr>
              <a:t>Заседние</a:t>
            </a: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7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6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5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2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2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1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08" algn="l" defTabSz="914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387E691-3F44-403E-8FB5-1C9B6AD12C4A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ru-RU" smtClean="0"/>
              <a:t>NOTE: THIS DAY HAS PROBABLY GOT TOO MANY SLIDES, PRESENTERS CANNOT SPEND TOO MUCH TIME DISCUSSING TANGENTIAL TOPICS. SKIP SLIDES IF NECESSARY.</a:t>
            </a:r>
          </a:p>
          <a:p>
            <a:pPr eaLnBrk="1" hangingPunct="1"/>
            <a:endParaRPr lang="de-DE" altLang="ru-RU" smtClean="0"/>
          </a:p>
          <a:p>
            <a:pPr eaLnBrk="1" hangingPunct="1"/>
            <a:r>
              <a:rPr lang="de-DE" altLang="ru-RU" smtClean="0"/>
              <a:t>Try to keep to the timetable indicated.</a:t>
            </a:r>
          </a:p>
          <a:p>
            <a:pPr eaLnBrk="1" hangingPunct="1"/>
            <a:endParaRPr lang="de-DE" altLang="ru-RU" smtClean="0"/>
          </a:p>
          <a:p>
            <a:pPr eaLnBrk="1" hangingPunct="1"/>
            <a:r>
              <a:rPr lang="de-DE" altLang="ru-RU" smtClean="0"/>
              <a:t>Preparation: laptop, projector, screen, name card for each trainee, flipchart or dryboard and pens, sample plant data.</a:t>
            </a:r>
          </a:p>
          <a:p>
            <a:pPr eaLnBrk="1" hangingPunct="1"/>
            <a:r>
              <a:rPr lang="de-DE" altLang="ru-RU" smtClean="0"/>
              <a:t>Is it feasible to give memory stick to each participant with relevant documentation or do we put it on a website for download or a CD?</a:t>
            </a:r>
          </a:p>
          <a:p>
            <a:pPr eaLnBrk="1" hangingPunct="1"/>
            <a:r>
              <a:rPr lang="de-DE" altLang="ru-RU" smtClean="0"/>
              <a:t>Printing: Print colour copies of the slides. Print A4 copies of the 3 workflow sheets in colour.</a:t>
            </a:r>
          </a:p>
          <a:p>
            <a:pPr eaLnBrk="1" hangingPunct="1"/>
            <a:endParaRPr lang="de-DE" altLang="ru-RU" smtClean="0"/>
          </a:p>
          <a:p>
            <a:pPr eaLnBrk="1" hangingPunct="1"/>
            <a:r>
              <a:rPr lang="de-DE" altLang="ru-RU" smtClean="0"/>
              <a:t>Logistics for day 2 afternoon will require a facility to break into groups where each group has enough space to work and not overhear the work of the other groups.</a:t>
            </a:r>
          </a:p>
        </p:txBody>
      </p:sp>
    </p:spTree>
    <p:extLst>
      <p:ext uri="{BB962C8B-B14F-4D97-AF65-F5344CB8AC3E}">
        <p14:creationId xmlns:p14="http://schemas.microsoft.com/office/powerpoint/2010/main" val="802035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7100" y="738188"/>
            <a:ext cx="4943475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ru-RU" dirty="0" smtClean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660AE-EFB3-487F-9F9F-9C7CC448C14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40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Verdana" pitchFamily="34" charset="0"/>
              </a:rPr>
              <a:t>  </a:t>
            </a:r>
            <a:r>
              <a:rPr lang="ru-RU" dirty="0" smtClean="0"/>
              <a:t>= 17,75+196,3+511,3+251,6= 976,95 млн </a:t>
            </a:r>
            <a:r>
              <a:rPr lang="ru-RU" dirty="0" err="1" smtClean="0"/>
              <a:t>руб</a:t>
            </a:r>
            <a:endParaRPr lang="ru-RU" dirty="0" smtClean="0"/>
          </a:p>
          <a:p>
            <a:r>
              <a:rPr lang="ru-RU" dirty="0" smtClean="0"/>
              <a:t>479-976,95 =498 млн.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5426-5E66-4BDE-B04A-C8DFDDBF780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87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  приказ по 3 волне ЗГПР-01/261 29.09.15   </a:t>
            </a:r>
          </a:p>
          <a:p>
            <a:pPr>
              <a:spcBef>
                <a:spcPct val="0"/>
              </a:spcBef>
            </a:pPr>
            <a:r>
              <a:rPr lang="ru-RU" smtClean="0"/>
              <a:t>= 17,75+196,3+511,3+251,6= 976,95 млн руб</a:t>
            </a:r>
          </a:p>
          <a:p>
            <a:pPr>
              <a:spcBef>
                <a:spcPct val="0"/>
              </a:spcBef>
            </a:pPr>
            <a:r>
              <a:rPr lang="ru-RU" smtClean="0"/>
              <a:t>479-976,95 =498 млн. руб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C8320158-D8AA-44F0-9C33-E5E0254F30C7}" type="slidenum">
              <a:rPr lang="ru-RU">
                <a:solidFill>
                  <a:srgbClr val="000000"/>
                </a:solidFill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9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Verdana" pitchFamily="34" charset="0"/>
              </a:rPr>
              <a:t>  </a:t>
            </a:r>
            <a:r>
              <a:rPr lang="ru-RU" dirty="0" smtClean="0"/>
              <a:t>= 17,75+196,3+511,3+251,6= 976,95 млн </a:t>
            </a:r>
            <a:r>
              <a:rPr lang="ru-RU" dirty="0" err="1" smtClean="0"/>
              <a:t>руб</a:t>
            </a:r>
            <a:endParaRPr lang="ru-RU" dirty="0" smtClean="0"/>
          </a:p>
          <a:p>
            <a:r>
              <a:rPr lang="ru-RU" dirty="0" smtClean="0"/>
              <a:t>479-976,95 =498 млн.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5426-5E66-4BDE-B04A-C8DFDDBF780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5426-5E66-4BDE-B04A-C8DFDDBF780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25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5426-5E66-4BDE-B04A-C8DFDDBF780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6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7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2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2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9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13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23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8985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BB8BE-15FD-4C4B-B2F5-1E85EEB4018F}" type="slidenum">
              <a:rPr kumimoji="0" lang="en-GB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kumimoji="0" lang="en-GB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Commitment</a:t>
            </a:r>
          </a:p>
          <a:p>
            <a:pPr marL="857250" lvl="1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IE" sz="2400" dirty="0" smtClean="0">
                <a:ea typeface="MS Mincho" pitchFamily="49" charset="-128"/>
              </a:rPr>
              <a:t>Roles and Responsibilities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Significant Energy Users (SEUs)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Energy Performance Indicators (EnPIs)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Opportunities List</a:t>
            </a:r>
            <a:endParaRPr lang="en-IE" sz="2400" dirty="0" smtClean="0">
              <a:ea typeface="MS Mincho" pitchFamily="49" charset="-128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Operational Control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Font typeface="+mj-lt"/>
              <a:buAutoNum type="arabicPeriod"/>
              <a:defRPr/>
            </a:pPr>
            <a:r>
              <a:rPr lang="en-IE" sz="2800" dirty="0" smtClean="0">
                <a:ea typeface="MS Mincho" pitchFamily="49" charset="-128"/>
              </a:rPr>
              <a:t>Review</a:t>
            </a:r>
          </a:p>
          <a:p>
            <a:pPr eaLnBrk="1" hangingPunct="1">
              <a:defRPr/>
            </a:pPr>
            <a:endParaRPr 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3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DF92-B240-47E5-A1D3-BE11A65A587F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9161-2FBE-4C3A-848D-E644F34BDD59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D3-03F6-4FF8-8FD5-3E88CCD12F88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652120" y="6356350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</a:t>
            </a:r>
          </a:p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Заседание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DF92-B240-47E5-A1D3-BE11A65A587F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7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46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92AB-CB98-491B-BC61-AD833C39F31B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3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FAF4-5225-4914-84C4-FA8A556EFC27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78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124AF-6942-4F33-A3D4-55D44455AD3D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73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D03-D3ED-4202-B6A2-D256D43FE96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85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A99A-3F25-4274-AEA4-66CB33E4BF7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345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0686-71BF-44AB-AE43-200B4B5E1E3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7" indent="0">
              <a:buNone/>
              <a:defRPr sz="2400"/>
            </a:lvl3pPr>
            <a:lvl4pPr marL="1371116" indent="0">
              <a:buNone/>
              <a:defRPr sz="2000"/>
            </a:lvl4pPr>
            <a:lvl5pPr marL="1828155" indent="0">
              <a:buNone/>
              <a:defRPr sz="2000"/>
            </a:lvl5pPr>
            <a:lvl6pPr marL="2285192" indent="0">
              <a:buNone/>
              <a:defRPr sz="2000"/>
            </a:lvl6pPr>
            <a:lvl7pPr marL="2742232" indent="0">
              <a:buNone/>
              <a:defRPr sz="2000"/>
            </a:lvl7pPr>
            <a:lvl8pPr marL="3199271" indent="0">
              <a:buNone/>
              <a:defRPr sz="2000"/>
            </a:lvl8pPr>
            <a:lvl9pPr marL="36563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D1810-7804-4468-A92D-82FBA41662C4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76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9161-2FBE-4C3A-848D-E644F34BDD59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84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D3-03F6-4FF8-8FD5-3E88CCD12F88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505575" y="6382921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</a:t>
            </a:r>
          </a:p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Заседание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8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DF92-B240-47E5-A1D3-BE11A65A587F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25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19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92AB-CB98-491B-BC61-AD833C39F31B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56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FAF4-5225-4914-84C4-FA8A556EFC27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89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124AF-6942-4F33-A3D4-55D44455AD3D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465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D03-D3ED-4202-B6A2-D256D43FE96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84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A99A-3F25-4274-AEA4-66CB33E4BF7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8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92AB-CB98-491B-BC61-AD833C39F31B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0686-71BF-44AB-AE43-200B4B5E1E3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52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7" indent="0">
              <a:buNone/>
              <a:defRPr sz="2400"/>
            </a:lvl3pPr>
            <a:lvl4pPr marL="1371116" indent="0">
              <a:buNone/>
              <a:defRPr sz="2000"/>
            </a:lvl4pPr>
            <a:lvl5pPr marL="1828155" indent="0">
              <a:buNone/>
              <a:defRPr sz="2000"/>
            </a:lvl5pPr>
            <a:lvl6pPr marL="2285192" indent="0">
              <a:buNone/>
              <a:defRPr sz="2000"/>
            </a:lvl6pPr>
            <a:lvl7pPr marL="2742232" indent="0">
              <a:buNone/>
              <a:defRPr sz="2000"/>
            </a:lvl7pPr>
            <a:lvl8pPr marL="3199271" indent="0">
              <a:buNone/>
              <a:defRPr sz="2000"/>
            </a:lvl8pPr>
            <a:lvl9pPr marL="36563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D1810-7804-4468-A92D-82FBA41662C4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257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9161-2FBE-4C3A-848D-E644F34BDD59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480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D3-03F6-4FF8-8FD5-3E88CCD12F88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652120" y="6356350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</a:t>
            </a:r>
          </a:p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Заседание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54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DF92-B240-47E5-A1D3-BE11A65A587F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8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23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92AB-CB98-491B-BC61-AD833C39F31B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880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FAF4-5225-4914-84C4-FA8A556EFC27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528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124AF-6942-4F33-A3D4-55D44455AD3D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8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D03-D3ED-4202-B6A2-D256D43FE96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22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FAF4-5225-4914-84C4-FA8A556EFC27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A99A-3F25-4274-AEA4-66CB33E4BF7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12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0686-71BF-44AB-AE43-200B4B5E1E3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06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7" indent="0">
              <a:buNone/>
              <a:defRPr sz="2400"/>
            </a:lvl3pPr>
            <a:lvl4pPr marL="1371116" indent="0">
              <a:buNone/>
              <a:defRPr sz="2000"/>
            </a:lvl4pPr>
            <a:lvl5pPr marL="1828155" indent="0">
              <a:buNone/>
              <a:defRPr sz="2000"/>
            </a:lvl5pPr>
            <a:lvl6pPr marL="2285192" indent="0">
              <a:buNone/>
              <a:defRPr sz="2000"/>
            </a:lvl6pPr>
            <a:lvl7pPr marL="2742232" indent="0">
              <a:buNone/>
              <a:defRPr sz="2000"/>
            </a:lvl7pPr>
            <a:lvl8pPr marL="3199271" indent="0">
              <a:buNone/>
              <a:defRPr sz="2000"/>
            </a:lvl8pPr>
            <a:lvl9pPr marL="36563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D1810-7804-4468-A92D-82FBA41662C4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01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9161-2FBE-4C3A-848D-E644F34BDD59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24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D3-03F6-4FF8-8FD5-3E88CCD12F88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652120" y="6356350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</a:t>
            </a:r>
          </a:p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Заседание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6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DF92-B240-47E5-A1D3-BE11A65A587F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66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467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92AB-CB98-491B-BC61-AD833C39F31B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775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FAF4-5225-4914-84C4-FA8A556EFC27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888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124AF-6942-4F33-A3D4-55D44455AD3D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4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124AF-6942-4F33-A3D4-55D44455AD3D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D03-D3ED-4202-B6A2-D256D43FE96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169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A99A-3F25-4274-AEA4-66CB33E4BF7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49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0686-71BF-44AB-AE43-200B4B5E1E3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068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7" indent="0">
              <a:buNone/>
              <a:defRPr sz="2400"/>
            </a:lvl3pPr>
            <a:lvl4pPr marL="1371116" indent="0">
              <a:buNone/>
              <a:defRPr sz="2000"/>
            </a:lvl4pPr>
            <a:lvl5pPr marL="1828155" indent="0">
              <a:buNone/>
              <a:defRPr sz="2000"/>
            </a:lvl5pPr>
            <a:lvl6pPr marL="2285192" indent="0">
              <a:buNone/>
              <a:defRPr sz="2000"/>
            </a:lvl6pPr>
            <a:lvl7pPr marL="2742232" indent="0">
              <a:buNone/>
              <a:defRPr sz="2000"/>
            </a:lvl7pPr>
            <a:lvl8pPr marL="3199271" indent="0">
              <a:buNone/>
              <a:defRPr sz="2000"/>
            </a:lvl8pPr>
            <a:lvl9pPr marL="36563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D1810-7804-4468-A92D-82FBA41662C4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99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9161-2FBE-4C3A-848D-E644F34BDD59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6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D3-03F6-4FF8-8FD5-3E88CCD12F88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652120" y="6356350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</a:t>
            </a:r>
          </a:p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Заседание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77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98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37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04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D03-D3ED-4202-B6A2-D256D43FE96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648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66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22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529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84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11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6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202050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88999"/>
            <a:ext cx="8424863" cy="7747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0" y="1722438"/>
            <a:ext cx="8424863" cy="4665662"/>
          </a:xfrm>
        </p:spPr>
        <p:txBody>
          <a:bodyPr/>
          <a:lstStyle>
            <a:lvl1pPr>
              <a:buClr>
                <a:schemeClr val="bg1"/>
              </a:buClr>
              <a:buFont typeface="Wingdings" pitchFamily="2" charset="2"/>
              <a:buChar char="Ø"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2"/>
                </a:solidFill>
                <a:latin typeface="+mj-lt"/>
              </a:defRPr>
            </a:lvl2pPr>
            <a:lvl3pPr>
              <a:buFont typeface="Wingdings" pitchFamily="2" charset="2"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423254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142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A99A-3F25-4274-AEA4-66CB33E4BF7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989138"/>
            <a:ext cx="41354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989138"/>
            <a:ext cx="4137025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690935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861913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545239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0441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4890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64061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2425" y="6364288"/>
            <a:ext cx="2278063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2400" b="1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59575" y="5835650"/>
            <a:ext cx="2232025" cy="3825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9487B8-1A99-412B-B39D-9B20E752083E}" type="slidenum">
              <a:rPr kumimoji="1" lang="en-GB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9270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765175"/>
            <a:ext cx="2105025" cy="561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765175"/>
            <a:ext cx="6167438" cy="561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2425" y="6364288"/>
            <a:ext cx="2278063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2400" b="1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59575" y="5835650"/>
            <a:ext cx="2232025" cy="3825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60CCEBE-DBDB-44EA-9C2F-4CF1915A288E}" type="slidenum">
              <a:rPr kumimoji="1" lang="en-GB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3318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5175"/>
            <a:ext cx="842486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989138"/>
            <a:ext cx="4135438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989138"/>
            <a:ext cx="4137025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52425" y="6364288"/>
            <a:ext cx="2278063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2400" b="1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59575" y="5835650"/>
            <a:ext cx="2232025" cy="3825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79AF95D-55ED-4791-8956-9ACA6A24F697}" type="slidenum">
              <a:rPr kumimoji="1" lang="en-GB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378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555740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0686-71BF-44AB-AE43-200B4B5E1E36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88999"/>
            <a:ext cx="8424863" cy="7747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0" y="1722438"/>
            <a:ext cx="8424863" cy="4665662"/>
          </a:xfrm>
        </p:spPr>
        <p:txBody>
          <a:bodyPr/>
          <a:lstStyle>
            <a:lvl1pPr>
              <a:buClr>
                <a:schemeClr val="bg1"/>
              </a:buClr>
              <a:buFont typeface="Wingdings" pitchFamily="2" charset="2"/>
              <a:buChar char="Ø"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2"/>
                </a:solidFill>
                <a:latin typeface="+mj-lt"/>
              </a:defRPr>
            </a:lvl2pPr>
            <a:lvl3pPr>
              <a:buFont typeface="Wingdings" pitchFamily="2" charset="2"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3577615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91906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989138"/>
            <a:ext cx="41354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989138"/>
            <a:ext cx="4137025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768747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742007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487503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97750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4758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67229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2425" y="6364288"/>
            <a:ext cx="2278063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2400" b="1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59575" y="5835650"/>
            <a:ext cx="2232025" cy="3825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9487B8-1A99-412B-B39D-9B20E752083E}" type="slidenum">
              <a:rPr kumimoji="1" lang="en-GB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1827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765175"/>
            <a:ext cx="2105025" cy="561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765175"/>
            <a:ext cx="6167438" cy="561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2425" y="6364288"/>
            <a:ext cx="2278063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2400" b="1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59575" y="5835650"/>
            <a:ext cx="2232025" cy="3825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60CCEBE-DBDB-44EA-9C2F-4CF1915A288E}" type="slidenum">
              <a:rPr kumimoji="1" lang="en-GB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2095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7" indent="0">
              <a:buNone/>
              <a:defRPr sz="2400"/>
            </a:lvl3pPr>
            <a:lvl4pPr marL="1371116" indent="0">
              <a:buNone/>
              <a:defRPr sz="2000"/>
            </a:lvl4pPr>
            <a:lvl5pPr marL="1828155" indent="0">
              <a:buNone/>
              <a:defRPr sz="2000"/>
            </a:lvl5pPr>
            <a:lvl6pPr marL="2285192" indent="0">
              <a:buNone/>
              <a:defRPr sz="2000"/>
            </a:lvl6pPr>
            <a:lvl7pPr marL="2742232" indent="0">
              <a:buNone/>
              <a:defRPr sz="2000"/>
            </a:lvl7pPr>
            <a:lvl8pPr marL="3199271" indent="0">
              <a:buNone/>
              <a:defRPr sz="2000"/>
            </a:lvl8pPr>
            <a:lvl9pPr marL="36563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D1810-7804-4468-A92D-82FBA41662C4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5175"/>
            <a:ext cx="842486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989138"/>
            <a:ext cx="4135438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989138"/>
            <a:ext cx="4137025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52425" y="6364288"/>
            <a:ext cx="2278063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2400" b="1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59575" y="5835650"/>
            <a:ext cx="2232025" cy="3825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79AF95D-55ED-4791-8956-9ACA6A24F697}" type="slidenum">
              <a:rPr kumimoji="1" lang="en-GB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33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0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8" indent="-285650" algn="l" defTabSz="9140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7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5" indent="-228519" algn="l" defTabSz="9140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4" indent="-228519" algn="l" defTabSz="9140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3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29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7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6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5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1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08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9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defTabSz="9140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8" indent="-285650" algn="l" defTabSz="9140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7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5" indent="-228519" algn="l" defTabSz="9140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4" indent="-228519" algn="l" defTabSz="9140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3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29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7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6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5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1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08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0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8" indent="-285650" algn="l" defTabSz="9140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7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5" indent="-228519" algn="l" defTabSz="9140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4" indent="-228519" algn="l" defTabSz="9140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3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29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7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6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5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1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08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9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9140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8" indent="-285650" algn="l" defTabSz="9140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7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5" indent="-228519" algn="l" defTabSz="9140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4" indent="-228519" algn="l" defTabSz="9140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3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29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7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6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5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1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08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F626-F26C-4E84-8F9D-1F8B90C839C2}" type="datetime1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Управление в области энергетики.    Итоги за 8 месяцев 2015 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0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8" indent="-285650" algn="l" defTabSz="9140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7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5" indent="-228519" algn="l" defTabSz="9140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4" indent="-228519" algn="l" defTabSz="9140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3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0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29" indent="-228519" algn="l" defTabSz="914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7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6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5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1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08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E6BA7-8CEB-41C7-931C-719E5811E6F6}" type="datetimeFigureOut">
              <a:rPr lang="ru-RU" smtClean="0"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918E-C7B3-4312-9BEC-C7223D6907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013069" y="6356350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25.09.2015</a:t>
            </a:r>
          </a:p>
          <a:p>
            <a:pPr eaLnBrk="1" hangingPunct="1">
              <a:defRPr/>
            </a:pPr>
            <a:r>
              <a:rPr lang="ru-RU" altLang="ru-RU" sz="800" b="1" dirty="0" smtClean="0">
                <a:solidFill>
                  <a:srgbClr val="004F9F"/>
                </a:solidFill>
                <a:latin typeface="Verdana" panose="020B0604030504040204" pitchFamily="34" charset="0"/>
              </a:rPr>
              <a:t>Заседание Правления ОАО «ММК»</a:t>
            </a:r>
            <a:endParaRPr lang="en-US" altLang="ru-RU" sz="800" b="1" dirty="0" smtClean="0">
              <a:solidFill>
                <a:srgbClr val="004F9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t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bott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3825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765175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89138"/>
            <a:ext cx="8424863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Master text styles</a:t>
            </a:r>
          </a:p>
          <a:p>
            <a:pPr lvl="1"/>
            <a:r>
              <a:rPr lang="en-GB" altLang="ru-RU" smtClean="0"/>
              <a:t>Second level</a:t>
            </a:r>
          </a:p>
          <a:p>
            <a:pPr lvl="2"/>
            <a:r>
              <a:rPr lang="en-GB" altLang="ru-RU" smtClean="0"/>
              <a:t>Third level</a:t>
            </a:r>
          </a:p>
          <a:p>
            <a:pPr lvl="3"/>
            <a:r>
              <a:rPr lang="en-GB" altLang="ru-RU" smtClean="0"/>
              <a:t>Fourth level</a:t>
            </a:r>
          </a:p>
          <a:p>
            <a:pPr lvl="4"/>
            <a:r>
              <a:rPr lang="en-GB" altLang="ru-RU" smtClean="0"/>
              <a:t>Fifth level</a:t>
            </a:r>
          </a:p>
        </p:txBody>
      </p:sp>
      <p:pic>
        <p:nvPicPr>
          <p:cNvPr id="1030" name="Picture 9" descr="t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74872" r="20000"/>
          <a:stretch>
            <a:fillRect/>
          </a:stretch>
        </p:blipFill>
        <p:spPr bwMode="auto">
          <a:xfrm>
            <a:off x="0" y="6448425"/>
            <a:ext cx="914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 descr="to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0257" r="88499" b="10257"/>
          <a:stretch>
            <a:fillRect/>
          </a:stretch>
        </p:blipFill>
        <p:spPr bwMode="auto">
          <a:xfrm>
            <a:off x="25400" y="6457950"/>
            <a:ext cx="4206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027988" y="6450013"/>
            <a:ext cx="1116012" cy="407987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724B075-533E-4088-9958-41A69E53710D}" type="slidenum">
              <a:rPr lang="en-GB" altLang="ru-RU" smtClean="0">
                <a:solidFill>
                  <a:srgbClr val="FFFFFF"/>
                </a:solidFill>
              </a:rPr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12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anose="05000000000000000000" pitchFamily="2" charset="2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defRPr sz="3200">
          <a:solidFill>
            <a:schemeClr val="tx1"/>
          </a:solidFill>
          <a:latin typeface="+mj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t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bott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3825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765175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89138"/>
            <a:ext cx="8424863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Master text styles</a:t>
            </a:r>
          </a:p>
          <a:p>
            <a:pPr lvl="1"/>
            <a:r>
              <a:rPr lang="en-GB" altLang="ru-RU" smtClean="0"/>
              <a:t>Second level</a:t>
            </a:r>
          </a:p>
          <a:p>
            <a:pPr lvl="2"/>
            <a:r>
              <a:rPr lang="en-GB" altLang="ru-RU" smtClean="0"/>
              <a:t>Third level</a:t>
            </a:r>
          </a:p>
          <a:p>
            <a:pPr lvl="3"/>
            <a:r>
              <a:rPr lang="en-GB" altLang="ru-RU" smtClean="0"/>
              <a:t>Fourth level</a:t>
            </a:r>
          </a:p>
          <a:p>
            <a:pPr lvl="4"/>
            <a:r>
              <a:rPr lang="en-GB" altLang="ru-RU" smtClean="0"/>
              <a:t>Fifth level</a:t>
            </a:r>
          </a:p>
        </p:txBody>
      </p:sp>
      <p:pic>
        <p:nvPicPr>
          <p:cNvPr id="1030" name="Picture 9" descr="t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74872" r="20000"/>
          <a:stretch>
            <a:fillRect/>
          </a:stretch>
        </p:blipFill>
        <p:spPr bwMode="auto">
          <a:xfrm>
            <a:off x="0" y="6448425"/>
            <a:ext cx="914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 descr="to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0257" r="88499" b="10257"/>
          <a:stretch>
            <a:fillRect/>
          </a:stretch>
        </p:blipFill>
        <p:spPr bwMode="auto">
          <a:xfrm>
            <a:off x="25400" y="6457950"/>
            <a:ext cx="4206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027988" y="6450013"/>
            <a:ext cx="1116012" cy="407987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724B075-533E-4088-9958-41A69E53710D}" type="slidenum">
              <a:rPr lang="en-GB" altLang="ru-RU" smtClean="0">
                <a:solidFill>
                  <a:srgbClr val="FFFFFF"/>
                </a:solidFill>
              </a:rPr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308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/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787878"/>
          </a:solidFill>
          <a:latin typeface="Arial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anose="05000000000000000000" pitchFamily="2" charset="2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defRPr sz="3200">
          <a:solidFill>
            <a:schemeClr val="tx1"/>
          </a:solidFill>
          <a:latin typeface="+mj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defRPr sz="32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Microsoft_Excel_Chart1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875" y="2028825"/>
            <a:ext cx="8483600" cy="18796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ru-RU" altLang="ru-RU" dirty="0" err="1" smtClean="0">
                <a:solidFill>
                  <a:schemeClr val="bg2"/>
                </a:solidFill>
              </a:rPr>
              <a:t>Энергоменеджмент</a:t>
            </a:r>
            <a:r>
              <a:rPr lang="ru-RU" altLang="ru-RU" dirty="0" smtClean="0">
                <a:solidFill>
                  <a:schemeClr val="bg2"/>
                </a:solidFill>
              </a:rPr>
              <a:t> </a:t>
            </a:r>
            <a:r>
              <a:rPr lang="en-US" altLang="ru-RU" dirty="0" smtClean="0">
                <a:solidFill>
                  <a:schemeClr val="bg2"/>
                </a:solidFill>
              </a:rPr>
              <a:t>(</a:t>
            </a:r>
            <a:r>
              <a:rPr lang="en-US" altLang="ru-RU" dirty="0" err="1" smtClean="0">
                <a:solidFill>
                  <a:schemeClr val="bg2"/>
                </a:solidFill>
              </a:rPr>
              <a:t>EnMS</a:t>
            </a:r>
            <a:r>
              <a:rPr lang="en-US" altLang="ru-RU" dirty="0" smtClean="0">
                <a:solidFill>
                  <a:schemeClr val="bg2"/>
                </a:solidFill>
              </a:rPr>
              <a:t>) </a:t>
            </a:r>
            <a:br>
              <a:rPr lang="en-US" altLang="ru-RU" dirty="0" smtClean="0">
                <a:solidFill>
                  <a:schemeClr val="bg2"/>
                </a:solidFill>
              </a:rPr>
            </a:br>
            <a:r>
              <a:rPr lang="ru-RU" altLang="ru-RU" dirty="0" smtClean="0">
                <a:solidFill>
                  <a:schemeClr val="bg2"/>
                </a:solidFill>
              </a:rPr>
              <a:t>Балтика</a:t>
            </a:r>
            <a:endParaRPr lang="en-US" altLang="ru-RU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708"/>
            <a:ext cx="9144000" cy="50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/>
          </p:cNvSpPr>
          <p:nvPr/>
        </p:nvSpPr>
        <p:spPr bwMode="auto">
          <a:xfrm>
            <a:off x="3131840" y="4960228"/>
            <a:ext cx="5904656" cy="134909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endParaRPr lang="ru-RU" altLang="ru-RU" sz="500" dirty="0">
              <a:solidFill>
                <a:srgbClr val="004F9F"/>
              </a:solidFill>
              <a:latin typeface="Verdan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altLang="ru-RU" dirty="0">
                <a:solidFill>
                  <a:srgbClr val="004D9E"/>
                </a:solidFill>
                <a:latin typeface="Verdana" panose="020B0604030504040204" pitchFamily="34" charset="0"/>
              </a:rPr>
              <a:t>О</a:t>
            </a:r>
            <a:r>
              <a:rPr lang="ru-RU" altLang="ru-RU" dirty="0" smtClean="0">
                <a:solidFill>
                  <a:srgbClr val="004D9E"/>
                </a:solidFill>
                <a:latin typeface="Verdana" panose="020B0604030504040204" pitchFamily="34" charset="0"/>
              </a:rPr>
              <a:t>тчет </a:t>
            </a:r>
            <a:r>
              <a:rPr lang="ru-RU" altLang="ru-RU" dirty="0">
                <a:solidFill>
                  <a:srgbClr val="004D9E"/>
                </a:solidFill>
                <a:latin typeface="Verdana" panose="020B0604030504040204" pitchFamily="34" charset="0"/>
              </a:rPr>
              <a:t>о работе </a:t>
            </a:r>
            <a:r>
              <a:rPr lang="ru-RU" altLang="ru-RU" dirty="0" smtClean="0">
                <a:solidFill>
                  <a:srgbClr val="004D9E"/>
                </a:solidFill>
                <a:latin typeface="Verdana" panose="020B0604030504040204" pitchFamily="34" charset="0"/>
              </a:rPr>
              <a:t>в области </a:t>
            </a:r>
            <a:r>
              <a:rPr lang="ru-RU" altLang="ru-RU" dirty="0" err="1" smtClean="0">
                <a:solidFill>
                  <a:srgbClr val="004D9E"/>
                </a:solidFill>
                <a:latin typeface="Verdana" panose="020B0604030504040204" pitchFamily="34" charset="0"/>
              </a:rPr>
              <a:t>энергоменеджмента</a:t>
            </a:r>
            <a:r>
              <a:rPr lang="ru-RU" altLang="ru-RU" dirty="0" smtClean="0">
                <a:solidFill>
                  <a:srgbClr val="004D9E"/>
                </a:solidFill>
                <a:latin typeface="Verdana" panose="020B0604030504040204" pitchFamily="34" charset="0"/>
              </a:rPr>
              <a:t>  за 2015 г.</a:t>
            </a:r>
            <a:endParaRPr lang="en-US" altLang="ru-RU" dirty="0">
              <a:solidFill>
                <a:srgbClr val="004D9E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64" b="16464"/>
          <a:stretch>
            <a:fillRect/>
          </a:stretch>
        </p:blipFill>
        <p:spPr bwMode="auto">
          <a:xfrm>
            <a:off x="323528" y="4970166"/>
            <a:ext cx="23034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9144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208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Резюме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5536" y="1304731"/>
            <a:ext cx="829126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tabLst>
                <a:tab pos="1169988" algn="l"/>
              </a:tabLst>
              <a:defRPr/>
            </a:pP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За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2015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г. ф</a:t>
            </a:r>
            <a:r>
              <a:rPr 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актически сэкономлено  </a:t>
            </a:r>
            <a:r>
              <a:rPr 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1177,7 </a:t>
            </a:r>
            <a:r>
              <a:rPr 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млн руб. при выполнении приказа от 30.01.2015  </a:t>
            </a:r>
            <a:r>
              <a:rPr 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№ </a:t>
            </a:r>
            <a:r>
              <a:rPr 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ГД-01/024 «Об утверждении заданий по снижению затрат на производство и  реализацию  продукции ОАО «ММК» на 2015 год».</a:t>
            </a:r>
          </a:p>
          <a:p>
            <a:pPr marL="171450" indent="-171450" algn="just">
              <a:buFont typeface="Arial" panose="020B0604020202020204" pitchFamily="34" charset="0"/>
              <a:buChar char="•"/>
              <a:tabLst>
                <a:tab pos="1169988" algn="l"/>
              </a:tabLst>
              <a:defRPr/>
            </a:pPr>
            <a:endParaRPr 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За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2015 г. согласно приказу об энергосбережении от 26.02.2015 № ГД-01/087 полностью выполнено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               из 185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запланированных мероприятий на</a:t>
            </a:r>
            <a:r>
              <a:rPr 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71,45 </a:t>
            </a:r>
            <a:r>
              <a:rPr 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млн руб.  </a:t>
            </a:r>
          </a:p>
          <a:p>
            <a:pPr marL="171450" indent="-171450" algn="just">
              <a:buFont typeface="Arial" pitchFamily="34" charset="0"/>
              <a:buChar char="•"/>
              <a:defRPr/>
            </a:pPr>
            <a:endParaRPr 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За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собственная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выработка  электроэнергии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снизилась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3,2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МВт. Потребление электроэнергии цехами УГЭ снизилось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4,3%.</a:t>
            </a: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endParaRPr 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Потребление природного газа за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2015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г. относительно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2014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г. снизилось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4,3 %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в целом по ОАО «ММК», цехами УГЭ – 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5,7%. </a:t>
            </a: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endParaRPr 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За отчетный период цехами УГЭ снижен удельный расход электроэнергии на выпускаемую продукцию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               на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2,85% и удельный расход природного газа  – на 3,76%.  </a:t>
            </a:r>
          </a:p>
          <a:p>
            <a:pPr marL="171450" indent="-171450" algn="just">
              <a:buFont typeface="Arial" pitchFamily="34" charset="0"/>
              <a:buChar char="•"/>
              <a:defRPr/>
            </a:pP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За 2015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г.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достигнуто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снижение потребления покупного природного газа  технологическими 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                            и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энергетическими цехами за счет большего использования промышленных газов. Снижены потери вторичных</a:t>
            </a:r>
            <a:r>
              <a:rPr 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энергоресурсов (коксового газа  –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69,5%,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доменного газа  –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60%).  </a:t>
            </a: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algn="just">
              <a:defRPr/>
            </a:pP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Динамика расхода энергии по цехам УГЭ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за 2015 г в сравнении с 2014 г. показывает 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снижение потребления всей энергии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3,9%,  </a:t>
            </a:r>
            <a:r>
              <a:rPr lang="ru-RU" altLang="ru-RU" sz="1100" dirty="0">
                <a:solidFill>
                  <a:srgbClr val="0050A0"/>
                </a:solidFill>
                <a:latin typeface="Verdana" panose="020B0604030504040204" pitchFamily="34" charset="0"/>
              </a:rPr>
              <a:t>также достигнуто снижение удельного расхода  выработанной энергии на потребленную на </a:t>
            </a: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 1,31 %.</a:t>
            </a: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ru-RU" sz="11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50A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ru-RU" altLang="ru-RU" sz="1100" dirty="0" smtClean="0">
                <a:solidFill>
                  <a:srgbClr val="0050A0"/>
                </a:solidFill>
                <a:latin typeface="Verdana" panose="020B0604030504040204" pitchFamily="34" charset="0"/>
              </a:rPr>
              <a:t> </a:t>
            </a:r>
            <a:endParaRPr lang="ru-RU" altLang="ru-RU" sz="1100" dirty="0">
              <a:solidFill>
                <a:srgbClr val="0050A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defTabSz="914077" fontAlgn="auto">
              <a:spcAft>
                <a:spcPts val="0"/>
              </a:spcAft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Результат энергосбережения за 12 месяцев 2015 года.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</a:b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Инструменты для снижения энергозатрат.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8313" y="333375"/>
            <a:ext cx="8207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8313" y="1125538"/>
            <a:ext cx="8207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327775"/>
            <a:ext cx="16017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68313" y="6237288"/>
            <a:ext cx="8207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9" name="Группа 12"/>
          <p:cNvGrpSpPr>
            <a:grpSpLocks/>
          </p:cNvGrpSpPr>
          <p:nvPr/>
        </p:nvGrpSpPr>
        <p:grpSpPr bwMode="auto">
          <a:xfrm>
            <a:off x="323850" y="3716338"/>
            <a:ext cx="8569325" cy="2425700"/>
            <a:chOff x="0" y="0"/>
            <a:chExt cx="8220759" cy="2553146"/>
          </a:xfrm>
        </p:grpSpPr>
        <p:sp>
          <p:nvSpPr>
            <p:cNvPr id="16" name="Полилиния 15"/>
            <p:cNvSpPr/>
            <p:nvPr/>
          </p:nvSpPr>
          <p:spPr>
            <a:xfrm>
              <a:off x="0" y="0"/>
              <a:ext cx="1551086" cy="2553146"/>
            </a:xfrm>
            <a:custGeom>
              <a:avLst/>
              <a:gdLst>
                <a:gd name="connsiteX0" fmla="*/ 0 w 1551086"/>
                <a:gd name="connsiteY0" fmla="*/ 155109 h 2553146"/>
                <a:gd name="connsiteX1" fmla="*/ 155109 w 1551086"/>
                <a:gd name="connsiteY1" fmla="*/ 0 h 2553146"/>
                <a:gd name="connsiteX2" fmla="*/ 1395977 w 1551086"/>
                <a:gd name="connsiteY2" fmla="*/ 0 h 2553146"/>
                <a:gd name="connsiteX3" fmla="*/ 1551086 w 1551086"/>
                <a:gd name="connsiteY3" fmla="*/ 155109 h 2553146"/>
                <a:gd name="connsiteX4" fmla="*/ 1551086 w 1551086"/>
                <a:gd name="connsiteY4" fmla="*/ 2398037 h 2553146"/>
                <a:gd name="connsiteX5" fmla="*/ 1395977 w 1551086"/>
                <a:gd name="connsiteY5" fmla="*/ 2553146 h 2553146"/>
                <a:gd name="connsiteX6" fmla="*/ 155109 w 1551086"/>
                <a:gd name="connsiteY6" fmla="*/ 2553146 h 2553146"/>
                <a:gd name="connsiteX7" fmla="*/ 0 w 1551086"/>
                <a:gd name="connsiteY7" fmla="*/ 2398037 h 2553146"/>
                <a:gd name="connsiteX8" fmla="*/ 0 w 1551086"/>
                <a:gd name="connsiteY8" fmla="*/ 155109 h 255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086" h="2553146">
                  <a:moveTo>
                    <a:pt x="0" y="155109"/>
                  </a:moveTo>
                  <a:cubicBezTo>
                    <a:pt x="0" y="69445"/>
                    <a:pt x="69445" y="0"/>
                    <a:pt x="155109" y="0"/>
                  </a:cubicBezTo>
                  <a:lnTo>
                    <a:pt x="1395977" y="0"/>
                  </a:lnTo>
                  <a:cubicBezTo>
                    <a:pt x="1481641" y="0"/>
                    <a:pt x="1551086" y="69445"/>
                    <a:pt x="1551086" y="155109"/>
                  </a:cubicBezTo>
                  <a:lnTo>
                    <a:pt x="1551086" y="2398037"/>
                  </a:lnTo>
                  <a:cubicBezTo>
                    <a:pt x="1551086" y="2483701"/>
                    <a:pt x="1481641" y="2553146"/>
                    <a:pt x="1395977" y="2553146"/>
                  </a:cubicBezTo>
                  <a:lnTo>
                    <a:pt x="155109" y="2553146"/>
                  </a:lnTo>
                  <a:cubicBezTo>
                    <a:pt x="69445" y="2553146"/>
                    <a:pt x="0" y="2483701"/>
                    <a:pt x="0" y="2398037"/>
                  </a:cubicBezTo>
                  <a:lnTo>
                    <a:pt x="0" y="155109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ysClr val="window" lastClr="FFFFFF"/>
              </a:contourClr>
            </a:sp3d>
          </p:spPr>
          <p:txBody>
            <a:bodyPr lIns="45720" rIns="45720" bIns="1832922" spcCol="1270" anchor="ctr"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dirty="0" smtClean="0">
                  <a:solidFill>
                    <a:schemeClr val="tx1"/>
                  </a:solidFill>
                  <a:latin typeface="Verdana" pitchFamily="34" charset="0"/>
                </a:rPr>
                <a:t>Ежегодный приказ по энергосбережению</a:t>
              </a:r>
              <a:endParaRPr lang="ru-RU" sz="10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55108" y="765944"/>
              <a:ext cx="1240869" cy="1659545"/>
            </a:xfrm>
            <a:custGeom>
              <a:avLst/>
              <a:gdLst>
                <a:gd name="connsiteX0" fmla="*/ 0 w 1240869"/>
                <a:gd name="connsiteY0" fmla="*/ 124087 h 1659545"/>
                <a:gd name="connsiteX1" fmla="*/ 124087 w 1240869"/>
                <a:gd name="connsiteY1" fmla="*/ 0 h 1659545"/>
                <a:gd name="connsiteX2" fmla="*/ 1116782 w 1240869"/>
                <a:gd name="connsiteY2" fmla="*/ 0 h 1659545"/>
                <a:gd name="connsiteX3" fmla="*/ 1240869 w 1240869"/>
                <a:gd name="connsiteY3" fmla="*/ 124087 h 1659545"/>
                <a:gd name="connsiteX4" fmla="*/ 1240869 w 1240869"/>
                <a:gd name="connsiteY4" fmla="*/ 1535458 h 1659545"/>
                <a:gd name="connsiteX5" fmla="*/ 1116782 w 1240869"/>
                <a:gd name="connsiteY5" fmla="*/ 1659545 h 1659545"/>
                <a:gd name="connsiteX6" fmla="*/ 124087 w 1240869"/>
                <a:gd name="connsiteY6" fmla="*/ 1659545 h 1659545"/>
                <a:gd name="connsiteX7" fmla="*/ 0 w 1240869"/>
                <a:gd name="connsiteY7" fmla="*/ 1535458 h 1659545"/>
                <a:gd name="connsiteX8" fmla="*/ 0 w 1240869"/>
                <a:gd name="connsiteY8" fmla="*/ 124087 h 165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0869" h="1659545">
                  <a:moveTo>
                    <a:pt x="0" y="124087"/>
                  </a:moveTo>
                  <a:cubicBezTo>
                    <a:pt x="0" y="55556"/>
                    <a:pt x="55556" y="0"/>
                    <a:pt x="124087" y="0"/>
                  </a:cubicBezTo>
                  <a:lnTo>
                    <a:pt x="1116782" y="0"/>
                  </a:lnTo>
                  <a:cubicBezTo>
                    <a:pt x="1185313" y="0"/>
                    <a:pt x="1240869" y="55556"/>
                    <a:pt x="1240869" y="124087"/>
                  </a:cubicBezTo>
                  <a:lnTo>
                    <a:pt x="1240869" y="1535458"/>
                  </a:lnTo>
                  <a:cubicBezTo>
                    <a:pt x="1240869" y="1603989"/>
                    <a:pt x="1185313" y="1659545"/>
                    <a:pt x="1116782" y="1659545"/>
                  </a:cubicBezTo>
                  <a:lnTo>
                    <a:pt x="124087" y="1659545"/>
                  </a:lnTo>
                  <a:cubicBezTo>
                    <a:pt x="55556" y="1659545"/>
                    <a:pt x="0" y="1603989"/>
                    <a:pt x="0" y="1535458"/>
                  </a:cubicBezTo>
                  <a:lnTo>
                    <a:pt x="0" y="124087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txBody>
            <a:bodyPr lIns="108344" tIns="53489" rIns="59204" bIns="53489" spcCol="127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Aft>
                  <a:spcPts val="0"/>
                </a:spcAft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- Запланировано </a:t>
              </a:r>
            </a:p>
            <a:p>
              <a:pPr marL="92075" indent="-92075" defTabSz="914400" fontAlgn="auto">
                <a:spcAft>
                  <a:spcPts val="0"/>
                </a:spcAft>
                <a:defRPr/>
              </a:pP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  200</a:t>
              </a: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 проектов;</a:t>
              </a:r>
            </a:p>
            <a:p>
              <a:pPr defTabSz="914400" fontAlgn="auto">
                <a:spcAft>
                  <a:spcPts val="0"/>
                </a:spcAft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- Выполнено</a:t>
              </a:r>
            </a:p>
            <a:p>
              <a:pPr defTabSz="914400" fontAlgn="auto">
                <a:spcAft>
                  <a:spcPts val="0"/>
                </a:spcAft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 </a:t>
              </a: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 188</a:t>
              </a: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 проектов; </a:t>
              </a:r>
            </a:p>
            <a:p>
              <a:pPr defTabSz="914400" fontAlgn="auto">
                <a:spcAft>
                  <a:spcPts val="0"/>
                </a:spcAft>
                <a:defRPr/>
              </a:pPr>
              <a:endParaRPr lang="ru-RU" sz="900" dirty="0" smtClean="0">
                <a:solidFill>
                  <a:sysClr val="window" lastClr="FFFFFF"/>
                </a:solidFill>
                <a:latin typeface="Verdana" pitchFamily="34" charset="0"/>
              </a:endParaRPr>
            </a:p>
            <a:p>
              <a:pPr defTabSz="914400" fontAlgn="auto">
                <a:spcAft>
                  <a:spcPts val="0"/>
                </a:spcAft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ЭФФЕКТ – </a:t>
              </a:r>
              <a:r>
                <a:rPr lang="ru-RU" sz="900" b="1" dirty="0">
                  <a:solidFill>
                    <a:srgbClr val="F01510"/>
                  </a:solidFill>
                  <a:latin typeface="Verdana" pitchFamily="34" charset="0"/>
                </a:rPr>
                <a:t>71,45</a:t>
              </a: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  </a:t>
              </a:r>
              <a:r>
                <a:rPr lang="ru-RU" sz="900" dirty="0" smtClean="0">
                  <a:solidFill>
                    <a:prstClr val="white"/>
                  </a:solidFill>
                  <a:latin typeface="Verdana" pitchFamily="34" charset="0"/>
                </a:rPr>
                <a:t>млн. руб.</a:t>
              </a:r>
              <a:endParaRPr lang="ru-RU" sz="900" dirty="0">
                <a:solidFill>
                  <a:prstClr val="white"/>
                </a:solidFill>
                <a:latin typeface="Verdana" pitchFamily="34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1667418" y="0"/>
              <a:ext cx="1551086" cy="2553146"/>
            </a:xfrm>
            <a:custGeom>
              <a:avLst/>
              <a:gdLst>
                <a:gd name="connsiteX0" fmla="*/ 0 w 1551086"/>
                <a:gd name="connsiteY0" fmla="*/ 155109 h 2553146"/>
                <a:gd name="connsiteX1" fmla="*/ 155109 w 1551086"/>
                <a:gd name="connsiteY1" fmla="*/ 0 h 2553146"/>
                <a:gd name="connsiteX2" fmla="*/ 1395977 w 1551086"/>
                <a:gd name="connsiteY2" fmla="*/ 0 h 2553146"/>
                <a:gd name="connsiteX3" fmla="*/ 1551086 w 1551086"/>
                <a:gd name="connsiteY3" fmla="*/ 155109 h 2553146"/>
                <a:gd name="connsiteX4" fmla="*/ 1551086 w 1551086"/>
                <a:gd name="connsiteY4" fmla="*/ 2398037 h 2553146"/>
                <a:gd name="connsiteX5" fmla="*/ 1395977 w 1551086"/>
                <a:gd name="connsiteY5" fmla="*/ 2553146 h 2553146"/>
                <a:gd name="connsiteX6" fmla="*/ 155109 w 1551086"/>
                <a:gd name="connsiteY6" fmla="*/ 2553146 h 2553146"/>
                <a:gd name="connsiteX7" fmla="*/ 0 w 1551086"/>
                <a:gd name="connsiteY7" fmla="*/ 2398037 h 2553146"/>
                <a:gd name="connsiteX8" fmla="*/ 0 w 1551086"/>
                <a:gd name="connsiteY8" fmla="*/ 155109 h 255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086" h="2553146">
                  <a:moveTo>
                    <a:pt x="0" y="155109"/>
                  </a:moveTo>
                  <a:cubicBezTo>
                    <a:pt x="0" y="69445"/>
                    <a:pt x="69445" y="0"/>
                    <a:pt x="155109" y="0"/>
                  </a:cubicBezTo>
                  <a:lnTo>
                    <a:pt x="1395977" y="0"/>
                  </a:lnTo>
                  <a:cubicBezTo>
                    <a:pt x="1481641" y="0"/>
                    <a:pt x="1551086" y="69445"/>
                    <a:pt x="1551086" y="155109"/>
                  </a:cubicBezTo>
                  <a:lnTo>
                    <a:pt x="1551086" y="2398037"/>
                  </a:lnTo>
                  <a:cubicBezTo>
                    <a:pt x="1551086" y="2483701"/>
                    <a:pt x="1481641" y="2553146"/>
                    <a:pt x="1395977" y="2553146"/>
                  </a:cubicBezTo>
                  <a:lnTo>
                    <a:pt x="155109" y="2553146"/>
                  </a:lnTo>
                  <a:cubicBezTo>
                    <a:pt x="69445" y="2553146"/>
                    <a:pt x="0" y="2483701"/>
                    <a:pt x="0" y="2398037"/>
                  </a:cubicBezTo>
                  <a:lnTo>
                    <a:pt x="0" y="155109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ysClr val="window" lastClr="FFFFFF"/>
              </a:contourClr>
            </a:sp3d>
          </p:spPr>
          <p:txBody>
            <a:bodyPr lIns="45720" rIns="45720" bIns="1832922" spcCol="1270" anchor="ctr"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dirty="0" smtClean="0">
                  <a:solidFill>
                    <a:schemeClr val="tx1"/>
                  </a:solidFill>
                  <a:latin typeface="Verdana" pitchFamily="34" charset="0"/>
                </a:rPr>
                <a:t>ИДЕИ</a:t>
              </a:r>
              <a:endParaRPr lang="ru-RU" sz="10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822527" y="765944"/>
              <a:ext cx="1240869" cy="1659545"/>
            </a:xfrm>
            <a:custGeom>
              <a:avLst/>
              <a:gdLst>
                <a:gd name="connsiteX0" fmla="*/ 0 w 1240869"/>
                <a:gd name="connsiteY0" fmla="*/ 124087 h 1659545"/>
                <a:gd name="connsiteX1" fmla="*/ 124087 w 1240869"/>
                <a:gd name="connsiteY1" fmla="*/ 0 h 1659545"/>
                <a:gd name="connsiteX2" fmla="*/ 1116782 w 1240869"/>
                <a:gd name="connsiteY2" fmla="*/ 0 h 1659545"/>
                <a:gd name="connsiteX3" fmla="*/ 1240869 w 1240869"/>
                <a:gd name="connsiteY3" fmla="*/ 124087 h 1659545"/>
                <a:gd name="connsiteX4" fmla="*/ 1240869 w 1240869"/>
                <a:gd name="connsiteY4" fmla="*/ 1535458 h 1659545"/>
                <a:gd name="connsiteX5" fmla="*/ 1116782 w 1240869"/>
                <a:gd name="connsiteY5" fmla="*/ 1659545 h 1659545"/>
                <a:gd name="connsiteX6" fmla="*/ 124087 w 1240869"/>
                <a:gd name="connsiteY6" fmla="*/ 1659545 h 1659545"/>
                <a:gd name="connsiteX7" fmla="*/ 0 w 1240869"/>
                <a:gd name="connsiteY7" fmla="*/ 1535458 h 1659545"/>
                <a:gd name="connsiteX8" fmla="*/ 0 w 1240869"/>
                <a:gd name="connsiteY8" fmla="*/ 124087 h 165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0869" h="1659545">
                  <a:moveTo>
                    <a:pt x="0" y="124087"/>
                  </a:moveTo>
                  <a:cubicBezTo>
                    <a:pt x="0" y="55556"/>
                    <a:pt x="55556" y="0"/>
                    <a:pt x="124087" y="0"/>
                  </a:cubicBezTo>
                  <a:lnTo>
                    <a:pt x="1116782" y="0"/>
                  </a:lnTo>
                  <a:cubicBezTo>
                    <a:pt x="1185313" y="0"/>
                    <a:pt x="1240869" y="55556"/>
                    <a:pt x="1240869" y="124087"/>
                  </a:cubicBezTo>
                  <a:lnTo>
                    <a:pt x="1240869" y="1535458"/>
                  </a:lnTo>
                  <a:cubicBezTo>
                    <a:pt x="1240869" y="1603989"/>
                    <a:pt x="1185313" y="1659545"/>
                    <a:pt x="1116782" y="1659545"/>
                  </a:cubicBezTo>
                  <a:lnTo>
                    <a:pt x="124087" y="1659545"/>
                  </a:lnTo>
                  <a:cubicBezTo>
                    <a:pt x="55556" y="1659545"/>
                    <a:pt x="0" y="1603989"/>
                    <a:pt x="0" y="1535458"/>
                  </a:cubicBezTo>
                  <a:lnTo>
                    <a:pt x="0" y="124087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txBody>
            <a:bodyPr lIns="108344" tIns="53489" rIns="59204" bIns="53489" spcCol="127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2075" indent="-92075" defTabSz="400050" fontAlgn="auto">
                <a:lnSpc>
                  <a:spcPct val="90000"/>
                </a:lnSpc>
                <a:spcAft>
                  <a:spcPct val="35000"/>
                </a:spcAft>
                <a:buFontTx/>
                <a:buChar char="-"/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Подано  </a:t>
              </a: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707 </a:t>
              </a: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идей;</a:t>
              </a:r>
            </a:p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- </a:t>
              </a:r>
              <a:r>
                <a:rPr lang="ru-RU" sz="900" dirty="0" smtClean="0">
                  <a:solidFill>
                    <a:schemeClr val="bg1"/>
                  </a:solidFill>
                  <a:latin typeface="Verdana" pitchFamily="34" charset="0"/>
                </a:rPr>
                <a:t>В проработке </a:t>
              </a: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57</a:t>
              </a:r>
              <a:r>
                <a:rPr lang="ru-RU" sz="900" dirty="0" smtClean="0">
                  <a:solidFill>
                    <a:srgbClr val="FF0000"/>
                  </a:solidFill>
                  <a:latin typeface="Verdana" pitchFamily="34" charset="0"/>
                </a:rPr>
                <a:t>4 </a:t>
              </a:r>
              <a:r>
                <a:rPr lang="ru-RU" sz="900" dirty="0" smtClean="0">
                  <a:solidFill>
                    <a:schemeClr val="bg1"/>
                  </a:solidFill>
                  <a:latin typeface="Verdana" pitchFamily="34" charset="0"/>
                </a:rPr>
                <a:t>проекта;</a:t>
              </a:r>
            </a:p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- Реализовано</a:t>
              </a:r>
            </a:p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  189</a:t>
              </a: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 проектов;</a:t>
              </a:r>
            </a:p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 dirty="0" smtClean="0">
                <a:solidFill>
                  <a:sysClr val="window" lastClr="FFFFFF"/>
                </a:solidFill>
                <a:latin typeface="Verdana" pitchFamily="34" charset="0"/>
              </a:endParaRPr>
            </a:p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 smtClean="0">
                  <a:solidFill>
                    <a:schemeClr val="bg1"/>
                  </a:solidFill>
                  <a:latin typeface="Verdana" pitchFamily="34" charset="0"/>
                </a:rPr>
                <a:t>ЭФФЕКТ</a:t>
              </a:r>
              <a:r>
                <a:rPr lang="ru-RU" sz="900" dirty="0" smtClean="0">
                  <a:solidFill>
                    <a:srgbClr val="FF0000"/>
                  </a:solidFill>
                  <a:latin typeface="Verdana" pitchFamily="34" charset="0"/>
                </a:rPr>
                <a:t> </a:t>
              </a: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– </a:t>
              </a:r>
              <a:r>
                <a:rPr lang="ru-RU" sz="900" b="1" dirty="0" smtClean="0">
                  <a:solidFill>
                    <a:srgbClr val="FF0000"/>
                  </a:solidFill>
                  <a:latin typeface="Verdana" pitchFamily="34" charset="0"/>
                </a:rPr>
                <a:t>301,22 </a:t>
              </a:r>
              <a:r>
                <a:rPr lang="ru-RU" sz="900" dirty="0" smtClean="0">
                  <a:solidFill>
                    <a:sysClr val="window" lastClr="FFFFFF"/>
                  </a:solidFill>
                  <a:latin typeface="Verdana" pitchFamily="34" charset="0"/>
                </a:rPr>
                <a:t>млн. руб.</a:t>
              </a:r>
              <a:endParaRPr lang="ru-RU" sz="900" dirty="0">
                <a:solidFill>
                  <a:sysClr val="window" lastClr="FFFFFF"/>
                </a:solidFill>
                <a:latin typeface="Verdana" pitchFamily="34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5002254" y="0"/>
              <a:ext cx="1551086" cy="2553146"/>
            </a:xfrm>
            <a:custGeom>
              <a:avLst/>
              <a:gdLst>
                <a:gd name="connsiteX0" fmla="*/ 0 w 1551086"/>
                <a:gd name="connsiteY0" fmla="*/ 155109 h 2553146"/>
                <a:gd name="connsiteX1" fmla="*/ 155109 w 1551086"/>
                <a:gd name="connsiteY1" fmla="*/ 0 h 2553146"/>
                <a:gd name="connsiteX2" fmla="*/ 1395977 w 1551086"/>
                <a:gd name="connsiteY2" fmla="*/ 0 h 2553146"/>
                <a:gd name="connsiteX3" fmla="*/ 1551086 w 1551086"/>
                <a:gd name="connsiteY3" fmla="*/ 155109 h 2553146"/>
                <a:gd name="connsiteX4" fmla="*/ 1551086 w 1551086"/>
                <a:gd name="connsiteY4" fmla="*/ 2398037 h 2553146"/>
                <a:gd name="connsiteX5" fmla="*/ 1395977 w 1551086"/>
                <a:gd name="connsiteY5" fmla="*/ 2553146 h 2553146"/>
                <a:gd name="connsiteX6" fmla="*/ 155109 w 1551086"/>
                <a:gd name="connsiteY6" fmla="*/ 2553146 h 2553146"/>
                <a:gd name="connsiteX7" fmla="*/ 0 w 1551086"/>
                <a:gd name="connsiteY7" fmla="*/ 2398037 h 2553146"/>
                <a:gd name="connsiteX8" fmla="*/ 0 w 1551086"/>
                <a:gd name="connsiteY8" fmla="*/ 155109 h 255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086" h="2553146">
                  <a:moveTo>
                    <a:pt x="0" y="155109"/>
                  </a:moveTo>
                  <a:cubicBezTo>
                    <a:pt x="0" y="69445"/>
                    <a:pt x="69445" y="0"/>
                    <a:pt x="155109" y="0"/>
                  </a:cubicBezTo>
                  <a:lnTo>
                    <a:pt x="1395977" y="0"/>
                  </a:lnTo>
                  <a:cubicBezTo>
                    <a:pt x="1481641" y="0"/>
                    <a:pt x="1551086" y="69445"/>
                    <a:pt x="1551086" y="155109"/>
                  </a:cubicBezTo>
                  <a:lnTo>
                    <a:pt x="1551086" y="2398037"/>
                  </a:lnTo>
                  <a:cubicBezTo>
                    <a:pt x="1551086" y="2483701"/>
                    <a:pt x="1481641" y="2553146"/>
                    <a:pt x="1395977" y="2553146"/>
                  </a:cubicBezTo>
                  <a:lnTo>
                    <a:pt x="155109" y="2553146"/>
                  </a:lnTo>
                  <a:cubicBezTo>
                    <a:pt x="69445" y="2553146"/>
                    <a:pt x="0" y="2483701"/>
                    <a:pt x="0" y="2398037"/>
                  </a:cubicBezTo>
                  <a:lnTo>
                    <a:pt x="0" y="155109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ysClr val="window" lastClr="FFFFFF"/>
              </a:contourClr>
            </a:sp3d>
          </p:spPr>
          <p:txBody>
            <a:bodyPr lIns="45720" rIns="45720" bIns="1832922" spcCol="1270" anchor="ctr"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dirty="0" smtClean="0">
                  <a:solidFill>
                    <a:schemeClr val="tx1"/>
                  </a:solidFill>
                  <a:latin typeface="Verdana" pitchFamily="34" charset="0"/>
                </a:rPr>
                <a:t>Энергосервисные контракты</a:t>
              </a:r>
              <a:endParaRPr lang="ru-RU" sz="10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669673" y="0"/>
              <a:ext cx="1551086" cy="2553146"/>
            </a:xfrm>
            <a:custGeom>
              <a:avLst/>
              <a:gdLst>
                <a:gd name="connsiteX0" fmla="*/ 0 w 1551086"/>
                <a:gd name="connsiteY0" fmla="*/ 155109 h 2553146"/>
                <a:gd name="connsiteX1" fmla="*/ 155109 w 1551086"/>
                <a:gd name="connsiteY1" fmla="*/ 0 h 2553146"/>
                <a:gd name="connsiteX2" fmla="*/ 1395977 w 1551086"/>
                <a:gd name="connsiteY2" fmla="*/ 0 h 2553146"/>
                <a:gd name="connsiteX3" fmla="*/ 1551086 w 1551086"/>
                <a:gd name="connsiteY3" fmla="*/ 155109 h 2553146"/>
                <a:gd name="connsiteX4" fmla="*/ 1551086 w 1551086"/>
                <a:gd name="connsiteY4" fmla="*/ 2398037 h 2553146"/>
                <a:gd name="connsiteX5" fmla="*/ 1395977 w 1551086"/>
                <a:gd name="connsiteY5" fmla="*/ 2553146 h 2553146"/>
                <a:gd name="connsiteX6" fmla="*/ 155109 w 1551086"/>
                <a:gd name="connsiteY6" fmla="*/ 2553146 h 2553146"/>
                <a:gd name="connsiteX7" fmla="*/ 0 w 1551086"/>
                <a:gd name="connsiteY7" fmla="*/ 2398037 h 2553146"/>
                <a:gd name="connsiteX8" fmla="*/ 0 w 1551086"/>
                <a:gd name="connsiteY8" fmla="*/ 155109 h 255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086" h="2553146">
                  <a:moveTo>
                    <a:pt x="0" y="155109"/>
                  </a:moveTo>
                  <a:cubicBezTo>
                    <a:pt x="0" y="69445"/>
                    <a:pt x="69445" y="0"/>
                    <a:pt x="155109" y="0"/>
                  </a:cubicBezTo>
                  <a:lnTo>
                    <a:pt x="1395977" y="0"/>
                  </a:lnTo>
                  <a:cubicBezTo>
                    <a:pt x="1481641" y="0"/>
                    <a:pt x="1551086" y="69445"/>
                    <a:pt x="1551086" y="155109"/>
                  </a:cubicBezTo>
                  <a:lnTo>
                    <a:pt x="1551086" y="2398037"/>
                  </a:lnTo>
                  <a:cubicBezTo>
                    <a:pt x="1551086" y="2483701"/>
                    <a:pt x="1481641" y="2553146"/>
                    <a:pt x="1395977" y="2553146"/>
                  </a:cubicBezTo>
                  <a:lnTo>
                    <a:pt x="155109" y="2553146"/>
                  </a:lnTo>
                  <a:cubicBezTo>
                    <a:pt x="69445" y="2553146"/>
                    <a:pt x="0" y="2483701"/>
                    <a:pt x="0" y="2398037"/>
                  </a:cubicBezTo>
                  <a:lnTo>
                    <a:pt x="0" y="155109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4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ysClr val="window" lastClr="FFFFFF"/>
              </a:contourClr>
            </a:sp3d>
          </p:spPr>
          <p:txBody>
            <a:bodyPr lIns="45720" rIns="45720" bIns="1832922" spcCol="1270" anchor="ctr"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Verdana" pitchFamily="34" charset="0"/>
                </a:rPr>
                <a:t>Операционная деятельность</a:t>
              </a:r>
              <a:endParaRPr lang="ru-RU" sz="1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Verdana" pitchFamily="34" charset="0"/>
              </a:endParaRPr>
            </a:p>
          </p:txBody>
        </p:sp>
      </p:grpSp>
      <p:sp>
        <p:nvSpPr>
          <p:cNvPr id="25" name="Полилиния 24"/>
          <p:cNvSpPr/>
          <p:nvPr/>
        </p:nvSpPr>
        <p:spPr>
          <a:xfrm>
            <a:off x="7435587" y="4403190"/>
            <a:ext cx="1240869" cy="1659545"/>
          </a:xfrm>
          <a:custGeom>
            <a:avLst/>
            <a:gdLst>
              <a:gd name="connsiteX0" fmla="*/ 0 w 1240869"/>
              <a:gd name="connsiteY0" fmla="*/ 124087 h 1659545"/>
              <a:gd name="connsiteX1" fmla="*/ 124087 w 1240869"/>
              <a:gd name="connsiteY1" fmla="*/ 0 h 1659545"/>
              <a:gd name="connsiteX2" fmla="*/ 1116782 w 1240869"/>
              <a:gd name="connsiteY2" fmla="*/ 0 h 1659545"/>
              <a:gd name="connsiteX3" fmla="*/ 1240869 w 1240869"/>
              <a:gd name="connsiteY3" fmla="*/ 124087 h 1659545"/>
              <a:gd name="connsiteX4" fmla="*/ 1240869 w 1240869"/>
              <a:gd name="connsiteY4" fmla="*/ 1535458 h 1659545"/>
              <a:gd name="connsiteX5" fmla="*/ 1116782 w 1240869"/>
              <a:gd name="connsiteY5" fmla="*/ 1659545 h 1659545"/>
              <a:gd name="connsiteX6" fmla="*/ 124087 w 1240869"/>
              <a:gd name="connsiteY6" fmla="*/ 1659545 h 1659545"/>
              <a:gd name="connsiteX7" fmla="*/ 0 w 1240869"/>
              <a:gd name="connsiteY7" fmla="*/ 1535458 h 1659545"/>
              <a:gd name="connsiteX8" fmla="*/ 0 w 1240869"/>
              <a:gd name="connsiteY8" fmla="*/ 124087 h 16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0869" h="1659545">
                <a:moveTo>
                  <a:pt x="0" y="124087"/>
                </a:moveTo>
                <a:cubicBezTo>
                  <a:pt x="0" y="55556"/>
                  <a:pt x="55556" y="0"/>
                  <a:pt x="124087" y="0"/>
                </a:cubicBezTo>
                <a:lnTo>
                  <a:pt x="1116782" y="0"/>
                </a:lnTo>
                <a:cubicBezTo>
                  <a:pt x="1185313" y="0"/>
                  <a:pt x="1240869" y="55556"/>
                  <a:pt x="1240869" y="124087"/>
                </a:cubicBezTo>
                <a:lnTo>
                  <a:pt x="1240869" y="1535458"/>
                </a:lnTo>
                <a:cubicBezTo>
                  <a:pt x="1240869" y="1603989"/>
                  <a:pt x="1185313" y="1659545"/>
                  <a:pt x="1116782" y="1659545"/>
                </a:cubicBezTo>
                <a:lnTo>
                  <a:pt x="124087" y="1659545"/>
                </a:lnTo>
                <a:cubicBezTo>
                  <a:pt x="55556" y="1659545"/>
                  <a:pt x="0" y="1603989"/>
                  <a:pt x="0" y="1535458"/>
                </a:cubicBezTo>
                <a:lnTo>
                  <a:pt x="0" y="12408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08344" tIns="53489" rIns="59204" bIns="53489" spcCol="127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dirty="0" smtClean="0">
                <a:solidFill>
                  <a:prstClr val="white"/>
                </a:solidFill>
                <a:latin typeface="Verdana" pitchFamily="34" charset="0"/>
              </a:rPr>
              <a:t>Текущее обслуживание и мониторинг</a:t>
            </a: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>
              <a:solidFill>
                <a:prstClr val="white"/>
              </a:solidFill>
              <a:latin typeface="Verdana" pitchFamily="34" charset="0"/>
            </a:endParaRP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 smtClean="0">
              <a:solidFill>
                <a:prstClr val="white"/>
              </a:solidFill>
              <a:latin typeface="Verdana" pitchFamily="34" charset="0"/>
            </a:endParaRP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>
              <a:solidFill>
                <a:prstClr val="white"/>
              </a:solidFill>
              <a:latin typeface="Verdana" pitchFamily="34" charset="0"/>
            </a:endParaRP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>
              <a:solidFill>
                <a:prstClr val="white"/>
              </a:solidFill>
              <a:latin typeface="Verdana" pitchFamily="34" charset="0"/>
            </a:endParaRP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dirty="0" smtClean="0">
                <a:solidFill>
                  <a:schemeClr val="bg1"/>
                </a:solidFill>
                <a:latin typeface="Verdana" pitchFamily="34" charset="0"/>
              </a:rPr>
              <a:t>ЭФФЕКТ</a:t>
            </a:r>
            <a:r>
              <a:rPr lang="ru-RU" sz="900" dirty="0" smtClean="0">
                <a:solidFill>
                  <a:prstClr val="white"/>
                </a:solidFill>
                <a:latin typeface="Verdana" pitchFamily="34" charset="0"/>
              </a:rPr>
              <a:t> -  </a:t>
            </a: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732,3 </a:t>
            </a:r>
            <a:r>
              <a:rPr lang="ru-RU" sz="900" dirty="0" smtClean="0">
                <a:solidFill>
                  <a:prstClr val="white"/>
                </a:solidFill>
                <a:latin typeface="Verdana" pitchFamily="34" charset="0"/>
              </a:rPr>
              <a:t>млн. руб.</a:t>
            </a:r>
            <a:endParaRPr lang="ru-RU" sz="900" dirty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3087" name="Rectangle 8"/>
          <p:cNvSpPr>
            <a:spLocks noChangeArrowheads="1"/>
          </p:cNvSpPr>
          <p:nvPr/>
        </p:nvSpPr>
        <p:spPr bwMode="auto">
          <a:xfrm>
            <a:off x="6632575" y="1268413"/>
            <a:ext cx="22320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>
            <a:spAutoFit/>
          </a:bodyPr>
          <a:lstStyle/>
          <a:p>
            <a:r>
              <a:rPr lang="ru-RU" sz="1100" dirty="0">
                <a:latin typeface="Verdana" pitchFamily="34" charset="0"/>
              </a:rPr>
              <a:t>Выполнение Приказа </a:t>
            </a:r>
          </a:p>
          <a:p>
            <a:r>
              <a:rPr lang="ru-RU" sz="1100" dirty="0">
                <a:latin typeface="Verdana" pitchFamily="34" charset="0"/>
              </a:rPr>
              <a:t>ГД-01/024 </a:t>
            </a:r>
          </a:p>
          <a:p>
            <a:r>
              <a:rPr lang="ru-RU" sz="1100" dirty="0">
                <a:latin typeface="Verdana" pitchFamily="34" charset="0"/>
              </a:rPr>
              <a:t>«По снижению затрат на производство и реализацию продукции» </a:t>
            </a:r>
          </a:p>
          <a:p>
            <a:r>
              <a:rPr lang="ru-RU" sz="1100" dirty="0">
                <a:latin typeface="Verdana" pitchFamily="34" charset="0"/>
              </a:rPr>
              <a:t>позволило снизить затраты </a:t>
            </a:r>
          </a:p>
          <a:p>
            <a:r>
              <a:rPr lang="ru-RU" sz="1100" dirty="0">
                <a:latin typeface="Verdana" pitchFamily="34" charset="0"/>
              </a:rPr>
              <a:t>на </a:t>
            </a:r>
            <a:r>
              <a:rPr lang="ru-RU" sz="1100" b="1" dirty="0" smtClean="0">
                <a:latin typeface="Verdana" pitchFamily="34" charset="0"/>
              </a:rPr>
              <a:t>1177,7 </a:t>
            </a:r>
            <a:r>
              <a:rPr lang="ru-RU" sz="1100" b="1" dirty="0">
                <a:latin typeface="Verdana" pitchFamily="34" charset="0"/>
              </a:rPr>
              <a:t>млн. рублей. </a:t>
            </a:r>
            <a:endParaRPr lang="en-US" sz="1100" b="1" dirty="0">
              <a:latin typeface="Verdana" pitchFamily="34" charset="0"/>
            </a:endParaRPr>
          </a:p>
        </p:txBody>
      </p:sp>
      <p:sp>
        <p:nvSpPr>
          <p:cNvPr id="308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35963" y="146050"/>
            <a:ext cx="730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50A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27" name="Полилиния 26"/>
          <p:cNvSpPr/>
          <p:nvPr/>
        </p:nvSpPr>
        <p:spPr bwMode="auto">
          <a:xfrm>
            <a:off x="3773700" y="3714759"/>
            <a:ext cx="1616853" cy="2425700"/>
          </a:xfrm>
          <a:custGeom>
            <a:avLst/>
            <a:gdLst>
              <a:gd name="connsiteX0" fmla="*/ 0 w 1551086"/>
              <a:gd name="connsiteY0" fmla="*/ 155109 h 2553146"/>
              <a:gd name="connsiteX1" fmla="*/ 155109 w 1551086"/>
              <a:gd name="connsiteY1" fmla="*/ 0 h 2553146"/>
              <a:gd name="connsiteX2" fmla="*/ 1395977 w 1551086"/>
              <a:gd name="connsiteY2" fmla="*/ 0 h 2553146"/>
              <a:gd name="connsiteX3" fmla="*/ 1551086 w 1551086"/>
              <a:gd name="connsiteY3" fmla="*/ 155109 h 2553146"/>
              <a:gd name="connsiteX4" fmla="*/ 1551086 w 1551086"/>
              <a:gd name="connsiteY4" fmla="*/ 2398037 h 2553146"/>
              <a:gd name="connsiteX5" fmla="*/ 1395977 w 1551086"/>
              <a:gd name="connsiteY5" fmla="*/ 2553146 h 2553146"/>
              <a:gd name="connsiteX6" fmla="*/ 155109 w 1551086"/>
              <a:gd name="connsiteY6" fmla="*/ 2553146 h 2553146"/>
              <a:gd name="connsiteX7" fmla="*/ 0 w 1551086"/>
              <a:gd name="connsiteY7" fmla="*/ 2398037 h 2553146"/>
              <a:gd name="connsiteX8" fmla="*/ 0 w 1551086"/>
              <a:gd name="connsiteY8" fmla="*/ 155109 h 255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1086" h="2553146">
                <a:moveTo>
                  <a:pt x="0" y="155109"/>
                </a:moveTo>
                <a:cubicBezTo>
                  <a:pt x="0" y="69445"/>
                  <a:pt x="69445" y="0"/>
                  <a:pt x="155109" y="0"/>
                </a:cubicBezTo>
                <a:lnTo>
                  <a:pt x="1395977" y="0"/>
                </a:lnTo>
                <a:cubicBezTo>
                  <a:pt x="1481641" y="0"/>
                  <a:pt x="1551086" y="69445"/>
                  <a:pt x="1551086" y="155109"/>
                </a:cubicBezTo>
                <a:lnTo>
                  <a:pt x="1551086" y="2398037"/>
                </a:lnTo>
                <a:cubicBezTo>
                  <a:pt x="1551086" y="2483701"/>
                  <a:pt x="1481641" y="2553146"/>
                  <a:pt x="1395977" y="2553146"/>
                </a:cubicBezTo>
                <a:lnTo>
                  <a:pt x="155109" y="2553146"/>
                </a:lnTo>
                <a:cubicBezTo>
                  <a:pt x="69445" y="2553146"/>
                  <a:pt x="0" y="2483701"/>
                  <a:pt x="0" y="2398037"/>
                </a:cubicBezTo>
                <a:lnTo>
                  <a:pt x="0" y="155109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tint val="40000"/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tint val="40000"/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tint val="40000"/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ysClr val="window" lastClr="FFFFFF"/>
            </a:contourClr>
          </a:sp3d>
        </p:spPr>
        <p:txBody>
          <a:bodyPr lIns="45720" rIns="45720" bIns="1832922" spcCol="1270" anchor="ctr"/>
          <a:lstStyle>
            <a:defPPr>
              <a:defRPr lang="ru-RU"/>
            </a:defPPr>
            <a:lvl1pPr marL="0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9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7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6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55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9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3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71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08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0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Verdana" pitchFamily="34" charset="0"/>
              </a:rPr>
              <a:t>Малобюджетные высокоэффективные инвестиционные проекты</a:t>
            </a:r>
            <a:endParaRPr lang="ru-RU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itchFamily="34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3935413" y="4486167"/>
            <a:ext cx="1293426" cy="1576568"/>
          </a:xfrm>
          <a:custGeom>
            <a:avLst/>
            <a:gdLst>
              <a:gd name="connsiteX0" fmla="*/ 0 w 1240869"/>
              <a:gd name="connsiteY0" fmla="*/ 124087 h 1659545"/>
              <a:gd name="connsiteX1" fmla="*/ 124087 w 1240869"/>
              <a:gd name="connsiteY1" fmla="*/ 0 h 1659545"/>
              <a:gd name="connsiteX2" fmla="*/ 1116782 w 1240869"/>
              <a:gd name="connsiteY2" fmla="*/ 0 h 1659545"/>
              <a:gd name="connsiteX3" fmla="*/ 1240869 w 1240869"/>
              <a:gd name="connsiteY3" fmla="*/ 124087 h 1659545"/>
              <a:gd name="connsiteX4" fmla="*/ 1240869 w 1240869"/>
              <a:gd name="connsiteY4" fmla="*/ 1535458 h 1659545"/>
              <a:gd name="connsiteX5" fmla="*/ 1116782 w 1240869"/>
              <a:gd name="connsiteY5" fmla="*/ 1659545 h 1659545"/>
              <a:gd name="connsiteX6" fmla="*/ 124087 w 1240869"/>
              <a:gd name="connsiteY6" fmla="*/ 1659545 h 1659545"/>
              <a:gd name="connsiteX7" fmla="*/ 0 w 1240869"/>
              <a:gd name="connsiteY7" fmla="*/ 1535458 h 1659545"/>
              <a:gd name="connsiteX8" fmla="*/ 0 w 1240869"/>
              <a:gd name="connsiteY8" fmla="*/ 124087 h 16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0869" h="1659545">
                <a:moveTo>
                  <a:pt x="0" y="124087"/>
                </a:moveTo>
                <a:cubicBezTo>
                  <a:pt x="0" y="55556"/>
                  <a:pt x="55556" y="0"/>
                  <a:pt x="124087" y="0"/>
                </a:cubicBezTo>
                <a:lnTo>
                  <a:pt x="1116782" y="0"/>
                </a:lnTo>
                <a:cubicBezTo>
                  <a:pt x="1185313" y="0"/>
                  <a:pt x="1240869" y="55556"/>
                  <a:pt x="1240869" y="124087"/>
                </a:cubicBezTo>
                <a:lnTo>
                  <a:pt x="1240869" y="1535458"/>
                </a:lnTo>
                <a:cubicBezTo>
                  <a:pt x="1240869" y="1603989"/>
                  <a:pt x="1185313" y="1659545"/>
                  <a:pt x="1116782" y="1659545"/>
                </a:cubicBezTo>
                <a:lnTo>
                  <a:pt x="124087" y="1659545"/>
                </a:lnTo>
                <a:cubicBezTo>
                  <a:pt x="55556" y="1659545"/>
                  <a:pt x="0" y="1603989"/>
                  <a:pt x="0" y="1535458"/>
                </a:cubicBezTo>
                <a:lnTo>
                  <a:pt x="0" y="124087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txBody>
          <a:bodyPr lIns="108344" tIns="53489" rIns="59204" bIns="53489" spcCol="1270" anchor="ctr"/>
          <a:lstStyle>
            <a:defPPr>
              <a:defRPr lang="ru-RU"/>
            </a:defPPr>
            <a:lvl1pPr marL="0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9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7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6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55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9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3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71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08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92075" defTabSz="400050" fontAlgn="auto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Разработано    </a:t>
            </a: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106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проектов;   </a:t>
            </a:r>
          </a:p>
          <a:p>
            <a:pPr marL="92075" indent="-92075" defTabSz="400050" fontAlgn="auto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В стадии реализации </a:t>
            </a: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45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проектов;</a:t>
            </a:r>
            <a:endParaRPr lang="en-US" sz="900" dirty="0" smtClean="0">
              <a:solidFill>
                <a:sysClr val="window" lastClr="FFFFFF"/>
              </a:solidFill>
              <a:latin typeface="Verdana" pitchFamily="34" charset="0"/>
            </a:endParaRPr>
          </a:p>
          <a:p>
            <a:pPr marL="92075" indent="-92075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sysClr val="window" lastClr="FFFFFF"/>
                </a:solidFill>
                <a:latin typeface="Verdana" pitchFamily="34" charset="0"/>
              </a:rPr>
              <a:t>- 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Реализовано </a:t>
            </a: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12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проектов;</a:t>
            </a: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400" dirty="0" smtClean="0">
              <a:solidFill>
                <a:sysClr val="window" lastClr="FFFFFF"/>
              </a:solidFill>
              <a:latin typeface="Verdana" pitchFamily="34" charset="0"/>
            </a:endParaRP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ЭФФЕКТ – </a:t>
            </a:r>
            <a:r>
              <a:rPr lang="ru-RU" sz="900" b="1" dirty="0">
                <a:solidFill>
                  <a:srgbClr val="FF0000"/>
                </a:solidFill>
                <a:latin typeface="Verdana" pitchFamily="34" charset="0"/>
              </a:rPr>
              <a:t>41,46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млн. руб. </a:t>
            </a:r>
            <a:endParaRPr lang="ru-RU" sz="900" dirty="0">
              <a:solidFill>
                <a:sysClr val="window" lastClr="FFFFFF"/>
              </a:solidFill>
              <a:latin typeface="Verdana" pitchFamily="34" charset="0"/>
            </a:endParaRPr>
          </a:p>
        </p:txBody>
      </p:sp>
      <p:sp>
        <p:nvSpPr>
          <p:cNvPr id="31" name="Полилиния 30"/>
          <p:cNvSpPr/>
          <p:nvPr/>
        </p:nvSpPr>
        <p:spPr bwMode="auto">
          <a:xfrm>
            <a:off x="5699887" y="4462747"/>
            <a:ext cx="1293483" cy="1576705"/>
          </a:xfrm>
          <a:custGeom>
            <a:avLst/>
            <a:gdLst>
              <a:gd name="connsiteX0" fmla="*/ 0 w 1240869"/>
              <a:gd name="connsiteY0" fmla="*/ 124087 h 1659545"/>
              <a:gd name="connsiteX1" fmla="*/ 124087 w 1240869"/>
              <a:gd name="connsiteY1" fmla="*/ 0 h 1659545"/>
              <a:gd name="connsiteX2" fmla="*/ 1116782 w 1240869"/>
              <a:gd name="connsiteY2" fmla="*/ 0 h 1659545"/>
              <a:gd name="connsiteX3" fmla="*/ 1240869 w 1240869"/>
              <a:gd name="connsiteY3" fmla="*/ 124087 h 1659545"/>
              <a:gd name="connsiteX4" fmla="*/ 1240869 w 1240869"/>
              <a:gd name="connsiteY4" fmla="*/ 1535458 h 1659545"/>
              <a:gd name="connsiteX5" fmla="*/ 1116782 w 1240869"/>
              <a:gd name="connsiteY5" fmla="*/ 1659545 h 1659545"/>
              <a:gd name="connsiteX6" fmla="*/ 124087 w 1240869"/>
              <a:gd name="connsiteY6" fmla="*/ 1659545 h 1659545"/>
              <a:gd name="connsiteX7" fmla="*/ 0 w 1240869"/>
              <a:gd name="connsiteY7" fmla="*/ 1535458 h 1659545"/>
              <a:gd name="connsiteX8" fmla="*/ 0 w 1240869"/>
              <a:gd name="connsiteY8" fmla="*/ 124087 h 16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0869" h="1659545">
                <a:moveTo>
                  <a:pt x="0" y="124087"/>
                </a:moveTo>
                <a:cubicBezTo>
                  <a:pt x="0" y="55556"/>
                  <a:pt x="55556" y="0"/>
                  <a:pt x="124087" y="0"/>
                </a:cubicBezTo>
                <a:lnTo>
                  <a:pt x="1116782" y="0"/>
                </a:lnTo>
                <a:cubicBezTo>
                  <a:pt x="1185313" y="0"/>
                  <a:pt x="1240869" y="55556"/>
                  <a:pt x="1240869" y="124087"/>
                </a:cubicBezTo>
                <a:lnTo>
                  <a:pt x="1240869" y="1535458"/>
                </a:lnTo>
                <a:cubicBezTo>
                  <a:pt x="1240869" y="1603989"/>
                  <a:pt x="1185313" y="1659545"/>
                  <a:pt x="1116782" y="1659545"/>
                </a:cubicBezTo>
                <a:lnTo>
                  <a:pt x="124087" y="1659545"/>
                </a:lnTo>
                <a:cubicBezTo>
                  <a:pt x="55556" y="1659545"/>
                  <a:pt x="0" y="1603989"/>
                  <a:pt x="0" y="1535458"/>
                </a:cubicBezTo>
                <a:lnTo>
                  <a:pt x="0" y="124087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txBody>
          <a:bodyPr lIns="108344" tIns="53489" rIns="59204" bIns="53489" spcCol="1270" anchor="ctr"/>
          <a:lstStyle>
            <a:defPPr>
              <a:defRPr lang="ru-RU"/>
            </a:defPPr>
            <a:lvl1pPr marL="0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9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7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6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55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9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3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71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08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00050" fontAlgn="auto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Заключено </a:t>
            </a: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    2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контракта</a:t>
            </a: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200" dirty="0" smtClean="0">
              <a:solidFill>
                <a:sysClr val="window" lastClr="FFFFFF"/>
              </a:solidFill>
              <a:latin typeface="Verdana" pitchFamily="34" charset="0"/>
            </a:endParaRPr>
          </a:p>
          <a:p>
            <a:pPr marL="171450" indent="-171450" defTabSz="400050" fontAlgn="auto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В стадии   </a:t>
            </a: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   реализации</a:t>
            </a: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    2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 контракта</a:t>
            </a: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 smtClean="0">
              <a:solidFill>
                <a:sysClr val="window" lastClr="FFFFFF"/>
              </a:solidFill>
              <a:latin typeface="Verdana" pitchFamily="34" charset="0"/>
            </a:endParaRPr>
          </a:p>
          <a:p>
            <a:pPr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ЭФФЕКТ – </a:t>
            </a:r>
            <a:r>
              <a:rPr lang="ru-RU" sz="900" b="1" dirty="0" smtClean="0">
                <a:solidFill>
                  <a:srgbClr val="FF0000"/>
                </a:solidFill>
                <a:latin typeface="Verdana" pitchFamily="34" charset="0"/>
              </a:rPr>
              <a:t>31,2</a:t>
            </a:r>
            <a:r>
              <a:rPr lang="ru-RU" sz="900" dirty="0" smtClean="0">
                <a:solidFill>
                  <a:sysClr val="window" lastClr="FFFFFF"/>
                </a:solidFill>
                <a:latin typeface="Verdana" pitchFamily="34" charset="0"/>
              </a:rPr>
              <a:t> млн. руб.</a:t>
            </a:r>
            <a:endParaRPr lang="ru-RU" sz="900" dirty="0">
              <a:solidFill>
                <a:sysClr val="window" lastClr="FFFFFF"/>
              </a:solidFill>
              <a:latin typeface="Verdana" pitchFamily="34" charset="0"/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1794661"/>
              </p:ext>
            </p:extLst>
          </p:nvPr>
        </p:nvGraphicFramePr>
        <p:xfrm>
          <a:off x="10220" y="1125538"/>
          <a:ext cx="6516216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Номер слайда 27"/>
          <p:cNvSpPr txBox="1">
            <a:spLocks/>
          </p:cNvSpPr>
          <p:nvPr/>
        </p:nvSpPr>
        <p:spPr>
          <a:xfrm>
            <a:off x="8403704" y="6356350"/>
            <a:ext cx="283096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ru-RU"/>
            </a:defPPr>
            <a:lvl1pPr marL="0" algn="r" defTabSz="9140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39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7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6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55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9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3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71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08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37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157" y="352113"/>
            <a:ext cx="8229600" cy="534502"/>
          </a:xfrm>
        </p:spPr>
        <p:txBody>
          <a:bodyPr rtlCol="0">
            <a:noAutofit/>
          </a:bodyPr>
          <a:lstStyle/>
          <a:p>
            <a:pPr defTabSz="914077" fontAlgn="auto">
              <a:spcAft>
                <a:spcPts val="0"/>
              </a:spcAft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Результаты исполнения программы энергосбережения по переделам ОАО «ММК» за 12 месяцев 2015г.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3338" y="836613"/>
          <a:ext cx="4538662" cy="365760"/>
        </p:xfrm>
        <a:graphic>
          <a:graphicData uri="http://schemas.openxmlformats.org/drawingml/2006/table">
            <a:tbl>
              <a:tblPr/>
              <a:tblGrid>
                <a:gridCol w="4538662"/>
              </a:tblGrid>
              <a:tr h="365125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50A0"/>
                        </a:solidFill>
                        <a:effectLst/>
                        <a:latin typeface="Verdana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50A0"/>
                          </a:solidFill>
                          <a:effectLst/>
                          <a:latin typeface="Verdana"/>
                        </a:rPr>
                        <a:t>Металлургический </a:t>
                      </a:r>
                      <a:r>
                        <a:rPr lang="ru-RU" sz="1200" b="1" i="0" u="none" strike="noStrike" dirty="0">
                          <a:solidFill>
                            <a:srgbClr val="0050A0"/>
                          </a:solidFill>
                          <a:effectLst/>
                          <a:latin typeface="Verdana"/>
                        </a:rPr>
                        <a:t>передел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10100" y="908050"/>
          <a:ext cx="4537075" cy="366713"/>
        </p:xfrm>
        <a:graphic>
          <a:graphicData uri="http://schemas.openxmlformats.org/drawingml/2006/table">
            <a:tbl>
              <a:tblPr/>
              <a:tblGrid>
                <a:gridCol w="4537075"/>
              </a:tblGrid>
              <a:tr h="366713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50A0"/>
                        </a:solidFill>
                        <a:effectLst/>
                        <a:latin typeface="Verdana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50A0"/>
                          </a:solidFill>
                          <a:effectLst/>
                          <a:latin typeface="Verdana"/>
                        </a:rPr>
                        <a:t>Прокатный </a:t>
                      </a:r>
                      <a:r>
                        <a:rPr lang="ru-RU" sz="1200" b="1" i="0" u="none" strike="noStrike" dirty="0">
                          <a:solidFill>
                            <a:srgbClr val="0050A0"/>
                          </a:solidFill>
                          <a:effectLst/>
                          <a:latin typeface="Verdana"/>
                        </a:rPr>
                        <a:t>передел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1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08725"/>
            <a:ext cx="160178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566738" y="333375"/>
            <a:ext cx="82089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20713" y="981075"/>
            <a:ext cx="8207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68313" y="6308725"/>
            <a:ext cx="8207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59775" y="150813"/>
            <a:ext cx="730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9B4CC1F2-6A8F-43CB-ACD2-2E9792C548EE}" type="slidenum">
              <a:rPr lang="ru-RU" b="1">
                <a:solidFill>
                  <a:srgbClr val="0050A0"/>
                </a:solidFill>
                <a:latin typeface="Verdana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b="1">
              <a:solidFill>
                <a:srgbClr val="0050A0"/>
              </a:solidFill>
              <a:latin typeface="Verdana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79388" y="3429000"/>
          <a:ext cx="4538662" cy="182880"/>
        </p:xfrm>
        <a:graphic>
          <a:graphicData uri="http://schemas.openxmlformats.org/drawingml/2006/table">
            <a:tbl>
              <a:tblPr/>
              <a:tblGrid>
                <a:gridCol w="4538662"/>
              </a:tblGrid>
              <a:tr h="1825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50A0"/>
                          </a:solidFill>
                          <a:effectLst/>
                          <a:latin typeface="Verdana"/>
                        </a:rPr>
                        <a:t>УГЭ</a:t>
                      </a:r>
                      <a:endParaRPr lang="ru-RU" sz="1200" b="1" i="0" u="none" strike="noStrike" dirty="0">
                        <a:solidFill>
                          <a:srgbClr val="0050A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584700" y="3429000"/>
          <a:ext cx="4538663" cy="182880"/>
        </p:xfrm>
        <a:graphic>
          <a:graphicData uri="http://schemas.openxmlformats.org/drawingml/2006/table">
            <a:tbl>
              <a:tblPr/>
              <a:tblGrid>
                <a:gridCol w="4538663"/>
              </a:tblGrid>
              <a:tr h="1825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50A0"/>
                          </a:solidFill>
                          <a:effectLst/>
                          <a:latin typeface="Verdana"/>
                        </a:rPr>
                        <a:t>УЖДТ</a:t>
                      </a:r>
                      <a:endParaRPr lang="ru-RU" sz="1200" b="1" i="0" u="none" strike="noStrike" dirty="0">
                        <a:solidFill>
                          <a:srgbClr val="0050A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" y="1196752"/>
            <a:ext cx="4491707" cy="221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52" y="3724800"/>
            <a:ext cx="4242048" cy="222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Номер слайда 27"/>
          <p:cNvSpPr txBox="1">
            <a:spLocks/>
          </p:cNvSpPr>
          <p:nvPr/>
        </p:nvSpPr>
        <p:spPr>
          <a:xfrm>
            <a:off x="8403704" y="6356350"/>
            <a:ext cx="283096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ru-RU"/>
            </a:defPPr>
            <a:lvl1pPr marL="0" algn="r" defTabSz="9140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39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7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6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55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9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32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71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08" algn="l" defTabSz="9140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19" y="1256709"/>
            <a:ext cx="4337901" cy="209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2" y="3685704"/>
            <a:ext cx="4656609" cy="226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7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512" y="186332"/>
            <a:ext cx="8229600" cy="922114"/>
          </a:xfrm>
          <a:solidFill>
            <a:schemeClr val="bg1"/>
          </a:solidFill>
        </p:spPr>
        <p:txBody>
          <a:bodyPr vert="horz" lIns="91408" tIns="45704" rIns="91408" bIns="45704" rtlCol="0" anchor="ctr">
            <a:normAutofit/>
          </a:bodyPr>
          <a:lstStyle/>
          <a:p>
            <a:pPr algn="l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Закуп и экономия ТЭР в 2015г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7200" y="980728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8403704" y="6356350"/>
            <a:ext cx="283096" cy="365125"/>
          </a:xfrm>
        </p:spPr>
        <p:txBody>
          <a:bodyPr/>
          <a:lstStyle/>
          <a:p>
            <a:r>
              <a:rPr lang="ru-RU" sz="1000" dirty="0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lang="ru-RU" sz="1000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83568" y="1164479"/>
            <a:ext cx="2232248" cy="20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6000" rIns="0" bIns="0">
            <a:spAutoFit/>
          </a:bodyPr>
          <a:lstStyle/>
          <a:p>
            <a:endParaRPr lang="en-US" sz="1100" b="1" dirty="0">
              <a:solidFill>
                <a:srgbClr val="0050A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1385012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Всего ОАО «ММК» закупил в 2015г  электроэнергии  - 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1 897 648,3 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тыс. кВт*ч  на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сумму 4 934 млн. рублей</a:t>
            </a:r>
            <a:r>
              <a:rPr lang="ru-RU" sz="1400" dirty="0">
                <a:solidFill>
                  <a:srgbClr val="4F81BD">
                    <a:lumMod val="75000"/>
                  </a:srgbClr>
                </a:solidFill>
              </a:rPr>
              <a:t>.</a:t>
            </a:r>
            <a:endParaRPr lang="ru-RU" sz="1400" dirty="0" smtClean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Экономия электроэнергии составила 651,9 млн. руб., из них: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              УГЭ:    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293,7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млн. рублей   (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6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%)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              ГМ:     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253,6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млн. рублей   (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5,2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%)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              ГП</a:t>
            </a:r>
            <a:r>
              <a:rPr lang="ru-RU" sz="1400" dirty="0">
                <a:solidFill>
                  <a:srgbClr val="4F81BD">
                    <a:lumMod val="75000"/>
                  </a:srgbClr>
                </a:solidFill>
              </a:rPr>
              <a:t>: 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104,6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ru-RU" sz="1400" dirty="0">
                <a:solidFill>
                  <a:srgbClr val="4F81BD">
                    <a:lumMod val="75000"/>
                  </a:srgbClr>
                </a:solidFill>
              </a:rPr>
              <a:t>млн. рублей 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(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</a:rPr>
              <a:t>2,1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%)</a:t>
            </a:r>
            <a:endParaRPr lang="ru-RU" sz="1400" dirty="0">
              <a:solidFill>
                <a:srgbClr val="4F81BD">
                  <a:lumMod val="75000"/>
                </a:srgbClr>
              </a:solidFill>
            </a:endParaRPr>
          </a:p>
          <a:p>
            <a:endParaRPr lang="ru-RU" sz="1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102598"/>
            <a:ext cx="3744416" cy="338554"/>
          </a:xfrm>
          <a:prstGeom prst="rect">
            <a:avLst/>
          </a:prstGeom>
          <a:solidFill>
            <a:schemeClr val="bg1"/>
          </a:solidFill>
        </p:spPr>
        <p:txBody>
          <a:bodyPr vert="horz" lIns="91408" tIns="45704" rIns="91408" bIns="45704" rtlCol="0" anchor="ctr">
            <a:normAutofit/>
          </a:bodyPr>
          <a:lstStyle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Электроэнергия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748" y="3573016"/>
            <a:ext cx="3744416" cy="338554"/>
          </a:xfrm>
          <a:prstGeom prst="rect">
            <a:avLst/>
          </a:prstGeom>
          <a:solidFill>
            <a:schemeClr val="bg1"/>
          </a:solidFill>
        </p:spPr>
        <p:txBody>
          <a:bodyPr vert="horz" lIns="91408" tIns="45704" rIns="91408" bIns="45704" rtlCol="0" anchor="ctr">
            <a:normAutofit/>
          </a:bodyPr>
          <a:lstStyle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Природный газ</a:t>
            </a:r>
            <a:endParaRPr lang="ru-RU" sz="140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0346" y="3939113"/>
            <a:ext cx="3779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Всего ОАО «ММК» закупил в 2015г  природного газа  - 3 882 206,3 тыс.м3  на </a:t>
            </a:r>
          </a:p>
          <a:p>
            <a:r>
              <a:rPr lang="ru-RU" sz="1400" dirty="0">
                <a:solidFill>
                  <a:srgbClr val="4F81BD">
                    <a:lumMod val="75000"/>
                  </a:srgbClr>
                </a:solidFill>
              </a:rPr>
              <a:t>с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умму 13 588 млн. рублей</a:t>
            </a:r>
            <a:r>
              <a:rPr lang="ru-RU" sz="1400" dirty="0">
                <a:solidFill>
                  <a:srgbClr val="4F81BD">
                    <a:lumMod val="75000"/>
                  </a:srgbClr>
                </a:solidFill>
              </a:rPr>
              <a:t>.</a:t>
            </a:r>
            <a:endParaRPr lang="ru-RU" sz="1400" dirty="0" smtClean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Экономия топлива  составила 508,6 млн. руб., из них: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              УГЭ:    267,6 млн. рублей   (2%)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              ГМ:     145,1 млн. рублей   (1,1%)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                   ГП:      95,9 млн. рублей     (0,7%)</a:t>
            </a:r>
          </a:p>
          <a:p>
            <a:endParaRPr lang="ru-RU" sz="14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9" y="3939113"/>
            <a:ext cx="5101671" cy="222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93004"/>
            <a:ext cx="4968552" cy="20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9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60648"/>
            <a:ext cx="8373616" cy="648072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Ключевые изменения в бизнес-процессах реализованные в 2015 г. и планируемые в 2016 г. в области энергосбережения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7789" y="6237312"/>
            <a:ext cx="730424" cy="365125"/>
          </a:xfrm>
        </p:spPr>
        <p:txBody>
          <a:bodyPr/>
          <a:lstStyle/>
          <a:p>
            <a:r>
              <a:rPr lang="ru-RU" sz="1000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33316" y="919917"/>
            <a:ext cx="86097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2015 г реализовано: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Разработан и введен стандарт «Порядок управления энергоэффективными проектами» </a:t>
            </a:r>
            <a:r>
              <a:rPr lang="ru-RU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 СМК 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2-6.3-19-2014;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Изменена инструкция «О </a:t>
            </a:r>
            <a:r>
              <a:rPr lang="ru-RU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порядке проведения патентно-лицензионной, изобретательской и рационализаторской 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работы» </a:t>
            </a:r>
            <a:r>
              <a:rPr lang="ru-RU" sz="1400" dirty="0" smtClean="0"/>
              <a:t> </a:t>
            </a:r>
            <a:r>
              <a:rPr lang="ru-RU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НТЦ 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3-01-2015;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 дополнительный механизм финансирования энергоэффективных (высокоэффективных </a:t>
            </a:r>
            <a:r>
              <a:rPr lang="ru-RU" sz="1400" dirty="0" err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малозатратных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проектов – Бэби </a:t>
            </a:r>
            <a:r>
              <a:rPr lang="ru-RU" sz="1400" dirty="0" err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Капекс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Разработаны инструкции о дополнительном стимулировании </a:t>
            </a:r>
            <a:r>
              <a:rPr lang="ru-RU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второв Идей в области энергосбережения с использованием фондов Главного энергетика и Главного прокатчика;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Начата работа над аспектами энергосбережения в рамках проекта Микро-МВЗ; разработан инструмент «Чек-лист» с первым внедрением в Кислородном цехе.    </a:t>
            </a:r>
            <a:endParaRPr lang="ru-RU" sz="14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7587" y="3597573"/>
            <a:ext cx="86097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2016 г планируется: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Переработка стандарта: «Порядок управления энергоэффективными проектами» </a:t>
            </a:r>
            <a:r>
              <a:rPr lang="ru-RU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 СМК 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2-6.3-19-2014 с учетом опыта работы и полученных результатов 2015 года;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руководства по системе энергетического менеджмента и стандарта </a:t>
            </a:r>
            <a:r>
              <a:rPr lang="ru-RU" sz="1400" dirty="0" err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СЭнМ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«Энергетическое планирование»;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Внедрение многофункциональной электронной «Платформы </a:t>
            </a:r>
            <a:r>
              <a:rPr lang="ru-RU" sz="1400" dirty="0" err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энергоменеджмента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как базы накопления и масштабирования лучших практик с инновационным модулем гибридного управления проектами;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Сертификация ОАО «ММК» на соответствие </a:t>
            </a:r>
            <a:r>
              <a:rPr lang="en-US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ISO-50001</a:t>
            </a:r>
            <a:endParaRPr lang="ru-RU" sz="1400" dirty="0" smtClean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Тиражирование «Чек-листов» как лучшей практики на цеха главного энергетика и частично на производственные цеха.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Пилотное внедрение элементов бережливого производства и 5</a:t>
            </a:r>
            <a:r>
              <a:rPr lang="en-US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ru-RU" sz="14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цехах УГЭ    </a:t>
            </a:r>
            <a:endParaRPr lang="ru-RU" sz="14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02630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US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ISO-50001 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и «Платформа </a:t>
            </a:r>
            <a:r>
              <a:rPr lang="ru-RU" altLang="ru-RU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энергоменеджмента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7789" y="6237312"/>
            <a:ext cx="730424" cy="365125"/>
          </a:xfrm>
        </p:spPr>
        <p:txBody>
          <a:bodyPr/>
          <a:lstStyle/>
          <a:p>
            <a:r>
              <a:rPr lang="ru-RU" sz="1000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05273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05" y="1254770"/>
            <a:ext cx="8407951" cy="48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02630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US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ISO-50001 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и «Платформа </a:t>
            </a:r>
            <a:r>
              <a:rPr lang="ru-RU" altLang="ru-RU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энергоменеджмента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7789" y="6237312"/>
            <a:ext cx="730424" cy="365125"/>
          </a:xfrm>
        </p:spPr>
        <p:txBody>
          <a:bodyPr/>
          <a:lstStyle/>
          <a:p>
            <a:r>
              <a:rPr lang="ru-RU" sz="1000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05273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97" y="1143803"/>
            <a:ext cx="8700491" cy="48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02630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US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ISO-50001 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и «Платформа </a:t>
            </a:r>
            <a:r>
              <a:rPr lang="ru-RU" altLang="ru-RU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энергоменеджмента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7789" y="6237312"/>
            <a:ext cx="730424" cy="365125"/>
          </a:xfrm>
        </p:spPr>
        <p:txBody>
          <a:bodyPr/>
          <a:lstStyle/>
          <a:p>
            <a:r>
              <a:rPr lang="ru-RU" sz="1000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05273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40071"/>
            <a:ext cx="8208912" cy="50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Приоритетные комплексные проекты в области энергосбережения на 2016-2018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ru-RU" sz="1000" dirty="0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ru-RU" sz="1000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539552" y="1429092"/>
          <a:ext cx="576064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444208" y="1196754"/>
          <a:ext cx="2386608" cy="4406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304"/>
                <a:gridCol w="1193304"/>
              </a:tblGrid>
              <a:tr h="504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Затраты</a:t>
                      </a:r>
                      <a:r>
                        <a:rPr lang="ru-RU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млн. руб.</a:t>
                      </a:r>
                      <a:endParaRPr lang="ru-RU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Окупаемость, лет</a:t>
                      </a:r>
                      <a:endParaRPr lang="ru-RU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729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2,57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2,1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1027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2,3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401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1,8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156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1609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0,7</a:t>
                      </a:r>
                      <a:endParaRPr lang="ru-RU" sz="1400" b="1" dirty="0">
                        <a:solidFill>
                          <a:srgbClr val="31609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12798" y="5717580"/>
            <a:ext cx="1168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1609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ИТОГО:</a:t>
            </a:r>
            <a:endParaRPr lang="ru-RU" b="1" dirty="0">
              <a:solidFill>
                <a:srgbClr val="31609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444208" y="5717580"/>
          <a:ext cx="237626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132"/>
                <a:gridCol w="11881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solidFill>
                            <a:srgbClr val="316093"/>
                          </a:solidFill>
                        </a:rPr>
                        <a:t>7 165</a:t>
                      </a:r>
                      <a:endParaRPr lang="ru-RU" sz="1800" dirty="0">
                        <a:solidFill>
                          <a:srgbClr val="316093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316093"/>
                          </a:solidFill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  <a:endParaRPr lang="ru-RU" sz="1800" b="1" kern="1200" dirty="0">
                        <a:solidFill>
                          <a:srgbClr val="31609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4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667375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980728"/>
            <a:ext cx="3307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«Пивоваренная компания «Балтика», часть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Carlsberg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является крупнейшей пивоваренной компанией в России. </a:t>
            </a:r>
            <a:endParaRPr lang="ru-RU" dirty="0" smtClean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2013 году «Балтика» присоединилась к Проекту ЮНИДО «Развитие рыночных механизмов повышения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энергоэффективности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энергоемких отраслей российской промышленности».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84" y="4725144"/>
            <a:ext cx="892899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рамках партнерства с ЮНИДО, Балтика начала процесс внедрения системы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энергоменеджмента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СЭнМ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на всех своих 8 заводах. Система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энергоменеджмента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разрабатывалась в соответствии с требованиями ISO 50001, а также Программы повышения потенциала и внедрения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энергоменеджмента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ЮНИДО. Суммарное энергопотребление компании в 2014 году составило 1,132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ГВтч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0006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lvl="0" algn="l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Модернизация паро-конденсатной системы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/>
          </p:nvPr>
        </p:nvGraphicFramePr>
        <p:xfrm>
          <a:off x="467544" y="1196752"/>
          <a:ext cx="82192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1943708" y="1196752"/>
            <a:ext cx="5256584" cy="2880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16093"/>
                </a:solidFill>
              </a:rPr>
              <a:t>Суммарные затраты по программе – </a:t>
            </a:r>
            <a:r>
              <a:rPr lang="ru-RU" b="1" dirty="0" smtClean="0">
                <a:solidFill>
                  <a:srgbClr val="316093"/>
                </a:solidFill>
              </a:rPr>
              <a:t>3 729</a:t>
            </a:r>
            <a:r>
              <a:rPr lang="ru-RU" dirty="0" smtClean="0">
                <a:solidFill>
                  <a:srgbClr val="316093"/>
                </a:solidFill>
              </a:rPr>
              <a:t> млн руб. </a:t>
            </a:r>
            <a:endParaRPr lang="ru-RU" dirty="0">
              <a:solidFill>
                <a:srgbClr val="316093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1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lvl="0" algn="l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Повышение эффективности электропривода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/>
          </p:nvPr>
        </p:nvGraphicFramePr>
        <p:xfrm>
          <a:off x="467544" y="1196752"/>
          <a:ext cx="82192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051720" y="1196752"/>
            <a:ext cx="5256584" cy="2880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16093"/>
                </a:solidFill>
              </a:rPr>
              <a:t>Суммарные затраты по программе – </a:t>
            </a:r>
            <a:r>
              <a:rPr lang="ru-RU" b="1" dirty="0" smtClean="0">
                <a:solidFill>
                  <a:srgbClr val="316093"/>
                </a:solidFill>
              </a:rPr>
              <a:t>1 852 </a:t>
            </a:r>
            <a:r>
              <a:rPr lang="ru-RU" dirty="0" smtClean="0">
                <a:solidFill>
                  <a:srgbClr val="316093"/>
                </a:solidFill>
              </a:rPr>
              <a:t>млн руб. </a:t>
            </a:r>
            <a:endParaRPr lang="ru-RU" dirty="0">
              <a:solidFill>
                <a:srgbClr val="316093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lvl="0" algn="l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Модернизация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системы водоснабжения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/>
          </p:nvPr>
        </p:nvGraphicFramePr>
        <p:xfrm>
          <a:off x="467544" y="1196752"/>
          <a:ext cx="82192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123728" y="1196752"/>
            <a:ext cx="5472608" cy="2880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16093"/>
                </a:solidFill>
              </a:rPr>
              <a:t>Суммарные затраты по программе – </a:t>
            </a:r>
            <a:r>
              <a:rPr lang="ru-RU" b="1" dirty="0" smtClean="0">
                <a:solidFill>
                  <a:srgbClr val="316093"/>
                </a:solidFill>
              </a:rPr>
              <a:t>1027</a:t>
            </a:r>
            <a:r>
              <a:rPr lang="ru-RU" dirty="0" smtClean="0">
                <a:solidFill>
                  <a:srgbClr val="316093"/>
                </a:solidFill>
              </a:rPr>
              <a:t> млн руб. </a:t>
            </a:r>
            <a:endParaRPr lang="ru-RU" dirty="0">
              <a:solidFill>
                <a:srgbClr val="316093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05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lvl="0" algn="l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Повышение эффективности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теплообменного оборудования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/>
          </p:nvPr>
        </p:nvGraphicFramePr>
        <p:xfrm>
          <a:off x="467544" y="1196752"/>
          <a:ext cx="82192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123728" y="1196752"/>
            <a:ext cx="5112568" cy="2880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16093"/>
                </a:solidFill>
              </a:rPr>
              <a:t>Суммарные затраты по программе – </a:t>
            </a:r>
            <a:r>
              <a:rPr lang="ru-RU" b="1" dirty="0" smtClean="0">
                <a:solidFill>
                  <a:srgbClr val="316093"/>
                </a:solidFill>
              </a:rPr>
              <a:t>401</a:t>
            </a:r>
            <a:r>
              <a:rPr lang="ru-RU" dirty="0" smtClean="0">
                <a:solidFill>
                  <a:srgbClr val="316093"/>
                </a:solidFill>
              </a:rPr>
              <a:t> млн руб. </a:t>
            </a:r>
            <a:endParaRPr lang="ru-RU" dirty="0">
              <a:solidFill>
                <a:srgbClr val="316093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5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424936" cy="922114"/>
          </a:xfrm>
        </p:spPr>
        <p:txBody>
          <a:bodyPr>
            <a:normAutofit/>
          </a:bodyPr>
          <a:lstStyle/>
          <a:p>
            <a:pPr lvl="0" algn="l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Первая очередь – 2016 год. Объем инвестиций – 887 млн руб.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16224" y="13707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6224" y="620688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ru-RU" sz="1000" dirty="0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endParaRPr lang="ru-RU" sz="1000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9" y="711531"/>
            <a:ext cx="8200554" cy="57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04" y="283340"/>
            <a:ext cx="8229600" cy="88574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Замена паротурбинной установки ВРТ-25 на ПТ-40/50 в цехе ПВЭС-2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51292" y="1554365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На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ПВЭС-2 установлено четыре турбогенератора суммарной номинальной мощностью 91 МВт.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Наиболее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старый и изношенный агрегат - турбогенератор №2 Р-25-90/18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Харьковского турбогенераторного завода –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возраст более 50 лет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Параметры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турбогенератора №2 в 2014 году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Verdana" pitchFamily="34" charset="0"/>
              </a:rPr>
              <a:t>Выработка </a:t>
            </a:r>
            <a:r>
              <a:rPr lang="ru-RU" sz="1400" dirty="0">
                <a:latin typeface="Verdana" pitchFamily="34" charset="0"/>
              </a:rPr>
              <a:t>электроэнергии  -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151 147,8 тыс. </a:t>
            </a:r>
            <a:r>
              <a:rPr lang="ru-RU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кВтч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(69% от максимально возможных);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itchFamily="34" charset="0"/>
              </a:rPr>
              <a:t>Средняя мощность – </a:t>
            </a:r>
            <a:r>
              <a:rPr lang="ru-RU" sz="1400" b="1" dirty="0">
                <a:latin typeface="Verdana" pitchFamily="34" charset="0"/>
              </a:rPr>
              <a:t>19,4 МВт</a:t>
            </a:r>
            <a:r>
              <a:rPr lang="ru-RU" sz="1400" dirty="0">
                <a:latin typeface="Verdana" pitchFamily="34" charset="0"/>
              </a:rPr>
              <a:t> (77,4% от номинала);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itchFamily="34" charset="0"/>
              </a:rPr>
              <a:t>Ремонтные простои – </a:t>
            </a:r>
            <a:r>
              <a:rPr lang="ru-RU" sz="1400" b="1" dirty="0">
                <a:latin typeface="Verdana" pitchFamily="34" charset="0"/>
              </a:rPr>
              <a:t>965 часов</a:t>
            </a:r>
            <a:r>
              <a:rPr lang="ru-RU" sz="1400" dirty="0">
                <a:latin typeface="Verdana" pitchFamily="34" charset="0"/>
              </a:rPr>
              <a:t> (11% от 8760 возможных часов работы</a:t>
            </a:r>
            <a:r>
              <a:rPr lang="ru-RU" sz="1400" dirty="0" smtClean="0">
                <a:latin typeface="Verdana" pitchFamily="34" charset="0"/>
              </a:rPr>
              <a:t>)</a:t>
            </a:r>
            <a:endParaRPr lang="ru-RU" altLang="ru-RU" sz="1400" dirty="0">
              <a:latin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226947"/>
            <a:ext cx="2956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400" u="sng" dirty="0">
                <a:solidFill>
                  <a:prstClr val="black"/>
                </a:solidFill>
                <a:latin typeface="Verdana" pitchFamily="34" charset="0"/>
              </a:rPr>
              <a:t>Текущая ситуация: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76756"/>
            <a:ext cx="8280920" cy="25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7168"/>
            <a:ext cx="8229600" cy="77599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Замена паротурбинной установки ВРТ-25 на ПТ-40/50 в цехе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ПВЭС-2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23731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67544" y="1216313"/>
            <a:ext cx="3316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400" u="sng" dirty="0">
                <a:solidFill>
                  <a:prstClr val="black"/>
                </a:solidFill>
                <a:latin typeface="Verdana" pitchFamily="34" charset="0"/>
              </a:rPr>
              <a:t>Предлагаемое решение: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7545" y="1488387"/>
            <a:ext cx="8319924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Прорабатывался вопрос замены устаревшего турбоагрегата ВРТ-25 на новый с учетом следующих ключевых требований и предпосылок: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Увеличение эл. мощности агрегата с 19 до 35 МВт при том же расходе пара;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 монтажа в существующих габаритах здания ПВЭС-2;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Обеспечения требуемых параметров пара в производственном отборе;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 работы в конденсационном режиме в летнее время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450215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данным критериям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подобрана турбина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типа ПТ-40/50-8,8/1,0  с генератором ТТК-50-К-2У3 производства ОАО «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Калужский турбинный завод».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6512" y="2503936"/>
            <a:ext cx="8200632" cy="237733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32000">
                <a:srgbClr val="B0C6E1">
                  <a:alpha val="2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2955" y="2094316"/>
            <a:ext cx="8198777" cy="234760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32000">
                <a:srgbClr val="B0C6E1">
                  <a:alpha val="2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96512" y="2923490"/>
            <a:ext cx="8198777" cy="234760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32000">
                <a:srgbClr val="B0C6E1">
                  <a:alpha val="2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96512" y="3321163"/>
            <a:ext cx="8198777" cy="234760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32000">
                <a:srgbClr val="B0C6E1">
                  <a:alpha val="2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1403648" y="4190665"/>
          <a:ext cx="6385523" cy="1890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8616"/>
                <a:gridCol w="1216907"/>
              </a:tblGrid>
              <a:tr h="419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Необходимый объем инвестиций,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994 816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Доп.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выработка 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электроэнергии, тыс. кВтч/год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103 000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Расчетный годовой экономический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266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476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4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Verdana" pitchFamily="34" charset="0"/>
                        </a:rPr>
                        <a:t>3,73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0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163" y="271100"/>
            <a:ext cx="8229600" cy="709339"/>
          </a:xfrm>
        </p:spPr>
        <p:txBody>
          <a:bodyPr vert="horz" lIns="89216" tIns="44609" rIns="89216" bIns="44609" rtlCol="0" anchor="ctr">
            <a:normAutofit/>
          </a:bodyPr>
          <a:lstStyle/>
          <a:p>
            <a:pPr algn="l">
              <a:defRPr/>
            </a:pP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Реконструкция 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турбины  </a:t>
            </a: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Т-50/60-130 ТЭЦ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7292" y="260648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7292" y="1007596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0" y="6164187"/>
            <a:ext cx="1602543" cy="32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77163" y="6064985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Трапеция 3"/>
          <p:cNvSpPr/>
          <p:nvPr/>
        </p:nvSpPr>
        <p:spPr>
          <a:xfrm rot="16200000">
            <a:off x="1619811" y="2822940"/>
            <a:ext cx="1368152" cy="1224136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46431" y="3265731"/>
            <a:ext cx="1314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Турбина Т-50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3461785" y="311097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15955" y="3435008"/>
            <a:ext cx="53067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Полилиния 28"/>
          <p:cNvSpPr/>
          <p:nvPr/>
        </p:nvSpPr>
        <p:spPr>
          <a:xfrm>
            <a:off x="3607641" y="3336143"/>
            <a:ext cx="428368" cy="197730"/>
          </a:xfrm>
          <a:custGeom>
            <a:avLst/>
            <a:gdLst>
              <a:gd name="connsiteX0" fmla="*/ 0 w 428368"/>
              <a:gd name="connsiteY0" fmla="*/ 189485 h 197730"/>
              <a:gd name="connsiteX1" fmla="*/ 115330 w 428368"/>
              <a:gd name="connsiteY1" fmla="*/ 14 h 197730"/>
              <a:gd name="connsiteX2" fmla="*/ 263611 w 428368"/>
              <a:gd name="connsiteY2" fmla="*/ 197722 h 197730"/>
              <a:gd name="connsiteX3" fmla="*/ 428368 w 428368"/>
              <a:gd name="connsiteY3" fmla="*/ 8252 h 19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68" h="197730">
                <a:moveTo>
                  <a:pt x="0" y="189485"/>
                </a:moveTo>
                <a:cubicBezTo>
                  <a:pt x="35697" y="94063"/>
                  <a:pt x="71395" y="-1359"/>
                  <a:pt x="115330" y="14"/>
                </a:cubicBezTo>
                <a:cubicBezTo>
                  <a:pt x="159265" y="1387"/>
                  <a:pt x="211438" y="196349"/>
                  <a:pt x="263611" y="197722"/>
                </a:cubicBezTo>
                <a:cubicBezTo>
                  <a:pt x="315784" y="199095"/>
                  <a:pt x="365211" y="42576"/>
                  <a:pt x="428368" y="8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555915" y="4669965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" name="Полилиния 2047"/>
          <p:cNvSpPr/>
          <p:nvPr/>
        </p:nvSpPr>
        <p:spPr>
          <a:xfrm>
            <a:off x="2765905" y="4767233"/>
            <a:ext cx="600441" cy="436605"/>
          </a:xfrm>
          <a:custGeom>
            <a:avLst/>
            <a:gdLst>
              <a:gd name="connsiteX0" fmla="*/ 600441 w 600441"/>
              <a:gd name="connsiteY0" fmla="*/ 0 h 436605"/>
              <a:gd name="connsiteX1" fmla="*/ 7316 w 600441"/>
              <a:gd name="connsiteY1" fmla="*/ 123567 h 436605"/>
              <a:gd name="connsiteX2" fmla="*/ 254452 w 600441"/>
              <a:gd name="connsiteY2" fmla="*/ 230659 h 436605"/>
              <a:gd name="connsiteX3" fmla="*/ 23792 w 600441"/>
              <a:gd name="connsiteY3" fmla="*/ 337751 h 436605"/>
              <a:gd name="connsiteX4" fmla="*/ 567489 w 600441"/>
              <a:gd name="connsiteY4" fmla="*/ 436605 h 43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441" h="436605">
                <a:moveTo>
                  <a:pt x="600441" y="0"/>
                </a:moveTo>
                <a:cubicBezTo>
                  <a:pt x="332711" y="42562"/>
                  <a:pt x="64981" y="85124"/>
                  <a:pt x="7316" y="123567"/>
                </a:cubicBezTo>
                <a:cubicBezTo>
                  <a:pt x="-50349" y="162010"/>
                  <a:pt x="251706" y="194962"/>
                  <a:pt x="254452" y="230659"/>
                </a:cubicBezTo>
                <a:cubicBezTo>
                  <a:pt x="257198" y="266356"/>
                  <a:pt x="-28381" y="303427"/>
                  <a:pt x="23792" y="337751"/>
                </a:cubicBezTo>
                <a:cubicBezTo>
                  <a:pt x="75965" y="372075"/>
                  <a:pt x="471381" y="417383"/>
                  <a:pt x="567489" y="4366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Прямоугольник 2048"/>
          <p:cNvSpPr/>
          <p:nvPr/>
        </p:nvSpPr>
        <p:spPr>
          <a:xfrm>
            <a:off x="516924" y="5011997"/>
            <a:ext cx="1452858" cy="9036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878660" y="5000720"/>
            <a:ext cx="683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Котел</a:t>
            </a:r>
            <a:endParaRPr lang="ru-RU" sz="1600" dirty="0"/>
          </a:p>
        </p:txBody>
      </p:sp>
      <p:sp>
        <p:nvSpPr>
          <p:cNvPr id="2050" name="Прямоугольник 2049"/>
          <p:cNvSpPr/>
          <p:nvPr/>
        </p:nvSpPr>
        <p:spPr>
          <a:xfrm>
            <a:off x="505763" y="3068128"/>
            <a:ext cx="408057" cy="756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52" name="Прямая соединительная линия 2051"/>
          <p:cNvCxnSpPr>
            <a:stCxn id="2050" idx="2"/>
          </p:cNvCxnSpPr>
          <p:nvPr/>
        </p:nvCxnSpPr>
        <p:spPr>
          <a:xfrm flipH="1" flipV="1">
            <a:off x="505763" y="3068128"/>
            <a:ext cx="204029" cy="75608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5" name="Прямая соединительная линия 2054"/>
          <p:cNvCxnSpPr>
            <a:stCxn id="2050" idx="2"/>
          </p:cNvCxnSpPr>
          <p:nvPr/>
        </p:nvCxnSpPr>
        <p:spPr>
          <a:xfrm flipV="1">
            <a:off x="709792" y="3065011"/>
            <a:ext cx="204028" cy="7592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752628" y="3278524"/>
            <a:ext cx="53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РОУ</a:t>
            </a:r>
            <a:endParaRPr lang="ru-RU" sz="1600" dirty="0"/>
          </a:p>
        </p:txBody>
      </p:sp>
      <p:cxnSp>
        <p:nvCxnSpPr>
          <p:cNvPr id="2058" name="Прямая соединительная линия 2057"/>
          <p:cNvCxnSpPr>
            <a:stCxn id="35" idx="0"/>
          </p:cNvCxnSpPr>
          <p:nvPr/>
        </p:nvCxnSpPr>
        <p:spPr>
          <a:xfrm flipH="1" flipV="1">
            <a:off x="1218160" y="4471414"/>
            <a:ext cx="2132" cy="52930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09791" y="4471414"/>
            <a:ext cx="982027" cy="8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4" name="Прямая со стрелкой 2063"/>
          <p:cNvCxnSpPr>
            <a:endCxn id="2050" idx="2"/>
          </p:cNvCxnSpPr>
          <p:nvPr/>
        </p:nvCxnSpPr>
        <p:spPr>
          <a:xfrm flipV="1">
            <a:off x="709791" y="3824213"/>
            <a:ext cx="1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1691818" y="3800144"/>
            <a:ext cx="1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709791" y="1735981"/>
            <a:ext cx="0" cy="13290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09791" y="1730530"/>
            <a:ext cx="637965" cy="7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300361" y="1490555"/>
            <a:ext cx="220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 кислородный цех </a:t>
            </a:r>
          </a:p>
          <a:p>
            <a:r>
              <a:rPr lang="en-US" sz="1600" dirty="0"/>
              <a:t>G</a:t>
            </a:r>
            <a:r>
              <a:rPr lang="ru-RU" sz="1600" dirty="0" smtClean="0"/>
              <a:t>=150т/</a:t>
            </a:r>
            <a:r>
              <a:rPr lang="ru-RU" sz="1600" dirty="0" err="1" smtClean="0"/>
              <a:t>ч,Р</a:t>
            </a:r>
            <a:r>
              <a:rPr lang="ru-RU" sz="1600" dirty="0" smtClean="0"/>
              <a:t>=90кгс/см2 </a:t>
            </a:r>
            <a:endParaRPr lang="ru-RU" sz="1600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714449" y="2262003"/>
            <a:ext cx="637965" cy="7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287502" y="2058363"/>
            <a:ext cx="209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 1-ую очередь ТЭЦ </a:t>
            </a:r>
          </a:p>
          <a:p>
            <a:r>
              <a:rPr lang="en-US" sz="1600" dirty="0"/>
              <a:t>G</a:t>
            </a:r>
            <a:r>
              <a:rPr lang="ru-RU" sz="1600" dirty="0"/>
              <a:t>=</a:t>
            </a:r>
            <a:r>
              <a:rPr lang="ru-RU" sz="1600" b="1" dirty="0">
                <a:solidFill>
                  <a:srgbClr val="F01510"/>
                </a:solidFill>
              </a:rPr>
              <a:t>10т/ч</a:t>
            </a:r>
            <a:r>
              <a:rPr lang="ru-RU" sz="1600" dirty="0"/>
              <a:t>, Р=90кгс/см2 </a:t>
            </a:r>
          </a:p>
        </p:txBody>
      </p:sp>
      <p:sp>
        <p:nvSpPr>
          <p:cNvPr id="2067" name="Прямоугольник 2066"/>
          <p:cNvSpPr/>
          <p:nvPr/>
        </p:nvSpPr>
        <p:spPr>
          <a:xfrm>
            <a:off x="3461785" y="377358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</a:t>
            </a:r>
            <a:r>
              <a:rPr lang="ru-RU" sz="1600" dirty="0" smtClean="0"/>
              <a:t>э=60 </a:t>
            </a:r>
          </a:p>
          <a:p>
            <a:pPr algn="ctr"/>
            <a:r>
              <a:rPr lang="ru-RU" sz="1600" dirty="0" smtClean="0"/>
              <a:t>МВт</a:t>
            </a:r>
            <a:endParaRPr lang="ru-RU" sz="1600" dirty="0"/>
          </a:p>
        </p:txBody>
      </p:sp>
      <p:cxnSp>
        <p:nvCxnSpPr>
          <p:cNvPr id="63" name="Прямая соединительная линия 62"/>
          <p:cNvCxnSpPr>
            <a:stCxn id="31" idx="0"/>
          </p:cNvCxnSpPr>
          <p:nvPr/>
        </p:nvCxnSpPr>
        <p:spPr>
          <a:xfrm flipV="1">
            <a:off x="2915955" y="4119084"/>
            <a:ext cx="0" cy="5508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69" name="Прямоугольник 2068"/>
          <p:cNvSpPr/>
          <p:nvPr/>
        </p:nvSpPr>
        <p:spPr>
          <a:xfrm>
            <a:off x="614186" y="5280469"/>
            <a:ext cx="1355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G</a:t>
            </a:r>
            <a:r>
              <a:rPr lang="ru-RU" sz="1600" dirty="0"/>
              <a:t>к=430т/ч, </a:t>
            </a:r>
            <a:r>
              <a:rPr lang="ru-RU" sz="1600" dirty="0" smtClean="0"/>
              <a:t>Р=125кгс/см2</a:t>
            </a:r>
            <a:endParaRPr lang="ru-RU" sz="1600" dirty="0"/>
          </a:p>
        </p:txBody>
      </p:sp>
      <p:sp>
        <p:nvSpPr>
          <p:cNvPr id="2078" name="Прямоугольник 2077"/>
          <p:cNvSpPr/>
          <p:nvPr/>
        </p:nvSpPr>
        <p:spPr>
          <a:xfrm>
            <a:off x="1661511" y="3879726"/>
            <a:ext cx="78877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74445" algn="l"/>
              </a:tabLst>
            </a:pPr>
            <a:r>
              <a:rPr lang="en-US" sz="1600" dirty="0" smtClean="0"/>
              <a:t>G</a:t>
            </a:r>
            <a:r>
              <a:rPr lang="ru-RU" sz="1600" dirty="0" smtClean="0"/>
              <a:t>т= 270т/ч</a:t>
            </a:r>
            <a:endParaRPr lang="ru-RU" sz="1600" dirty="0"/>
          </a:p>
        </p:txBody>
      </p:sp>
      <p:sp>
        <p:nvSpPr>
          <p:cNvPr id="2079" name="Прямоугольник 2078"/>
          <p:cNvSpPr/>
          <p:nvPr/>
        </p:nvSpPr>
        <p:spPr>
          <a:xfrm>
            <a:off x="666486" y="3916659"/>
            <a:ext cx="752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</a:t>
            </a:r>
            <a:r>
              <a:rPr lang="ru-RU" sz="1600" dirty="0" err="1" smtClean="0"/>
              <a:t>роу</a:t>
            </a:r>
            <a:r>
              <a:rPr lang="ru-RU" sz="1600" dirty="0" smtClean="0"/>
              <a:t>=160т/ч</a:t>
            </a:r>
            <a:endParaRPr lang="ru-RU" sz="1600" dirty="0"/>
          </a:p>
        </p:txBody>
      </p:sp>
      <p:sp>
        <p:nvSpPr>
          <p:cNvPr id="76" name="Трапеция 75"/>
          <p:cNvSpPr/>
          <p:nvPr/>
        </p:nvSpPr>
        <p:spPr>
          <a:xfrm rot="16200000">
            <a:off x="6156625" y="2830497"/>
            <a:ext cx="1368152" cy="1224136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7998599" y="3118529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7452769" y="3442565"/>
            <a:ext cx="53067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0" name="Полилиния 79"/>
          <p:cNvSpPr/>
          <p:nvPr/>
        </p:nvSpPr>
        <p:spPr>
          <a:xfrm>
            <a:off x="8144455" y="3343700"/>
            <a:ext cx="428368" cy="197730"/>
          </a:xfrm>
          <a:custGeom>
            <a:avLst/>
            <a:gdLst>
              <a:gd name="connsiteX0" fmla="*/ 0 w 428368"/>
              <a:gd name="connsiteY0" fmla="*/ 189485 h 197730"/>
              <a:gd name="connsiteX1" fmla="*/ 115330 w 428368"/>
              <a:gd name="connsiteY1" fmla="*/ 14 h 197730"/>
              <a:gd name="connsiteX2" fmla="*/ 263611 w 428368"/>
              <a:gd name="connsiteY2" fmla="*/ 197722 h 197730"/>
              <a:gd name="connsiteX3" fmla="*/ 428368 w 428368"/>
              <a:gd name="connsiteY3" fmla="*/ 8252 h 19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68" h="197730">
                <a:moveTo>
                  <a:pt x="0" y="189485"/>
                </a:moveTo>
                <a:cubicBezTo>
                  <a:pt x="35697" y="94063"/>
                  <a:pt x="71395" y="-1359"/>
                  <a:pt x="115330" y="14"/>
                </a:cubicBezTo>
                <a:cubicBezTo>
                  <a:pt x="159265" y="1387"/>
                  <a:pt x="211438" y="196349"/>
                  <a:pt x="263611" y="197722"/>
                </a:cubicBezTo>
                <a:cubicBezTo>
                  <a:pt x="315784" y="199095"/>
                  <a:pt x="365211" y="42576"/>
                  <a:pt x="428368" y="8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7092729" y="467752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>
            <a:off x="7302719" y="4774790"/>
            <a:ext cx="600441" cy="436605"/>
          </a:xfrm>
          <a:custGeom>
            <a:avLst/>
            <a:gdLst>
              <a:gd name="connsiteX0" fmla="*/ 600441 w 600441"/>
              <a:gd name="connsiteY0" fmla="*/ 0 h 436605"/>
              <a:gd name="connsiteX1" fmla="*/ 7316 w 600441"/>
              <a:gd name="connsiteY1" fmla="*/ 123567 h 436605"/>
              <a:gd name="connsiteX2" fmla="*/ 254452 w 600441"/>
              <a:gd name="connsiteY2" fmla="*/ 230659 h 436605"/>
              <a:gd name="connsiteX3" fmla="*/ 23792 w 600441"/>
              <a:gd name="connsiteY3" fmla="*/ 337751 h 436605"/>
              <a:gd name="connsiteX4" fmla="*/ 567489 w 600441"/>
              <a:gd name="connsiteY4" fmla="*/ 436605 h 43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441" h="436605">
                <a:moveTo>
                  <a:pt x="600441" y="0"/>
                </a:moveTo>
                <a:cubicBezTo>
                  <a:pt x="332711" y="42562"/>
                  <a:pt x="64981" y="85124"/>
                  <a:pt x="7316" y="123567"/>
                </a:cubicBezTo>
                <a:cubicBezTo>
                  <a:pt x="-50349" y="162010"/>
                  <a:pt x="251706" y="194962"/>
                  <a:pt x="254452" y="230659"/>
                </a:cubicBezTo>
                <a:cubicBezTo>
                  <a:pt x="257198" y="266356"/>
                  <a:pt x="-28381" y="303427"/>
                  <a:pt x="23792" y="337751"/>
                </a:cubicBezTo>
                <a:cubicBezTo>
                  <a:pt x="75965" y="372075"/>
                  <a:pt x="471381" y="417383"/>
                  <a:pt x="567489" y="4366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5549520" y="5035359"/>
            <a:ext cx="1452858" cy="9036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/>
          <p:cNvSpPr txBox="1"/>
          <p:nvPr/>
        </p:nvSpPr>
        <p:spPr>
          <a:xfrm>
            <a:off x="5903262" y="5026557"/>
            <a:ext cx="683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Котел</a:t>
            </a:r>
            <a:endParaRPr lang="ru-RU" sz="16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5309822" y="3091587"/>
            <a:ext cx="408057" cy="756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>
            <a:stCxn id="85" idx="2"/>
          </p:cNvCxnSpPr>
          <p:nvPr/>
        </p:nvCxnSpPr>
        <p:spPr>
          <a:xfrm flipH="1" flipV="1">
            <a:off x="5309822" y="3091587"/>
            <a:ext cx="204029" cy="75608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85" idx="2"/>
          </p:cNvCxnSpPr>
          <p:nvPr/>
        </p:nvCxnSpPr>
        <p:spPr>
          <a:xfrm flipV="1">
            <a:off x="5513851" y="3088470"/>
            <a:ext cx="204028" cy="7592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 rot="16200000">
            <a:off x="5597540" y="3298794"/>
            <a:ext cx="53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РОУ</a:t>
            </a:r>
            <a:endParaRPr lang="ru-RU" sz="1600" dirty="0"/>
          </a:p>
        </p:txBody>
      </p:sp>
      <p:cxnSp>
        <p:nvCxnSpPr>
          <p:cNvPr id="92" name="Прямая со стрелкой 91"/>
          <p:cNvCxnSpPr/>
          <p:nvPr/>
        </p:nvCxnSpPr>
        <p:spPr>
          <a:xfrm flipH="1" flipV="1">
            <a:off x="6228631" y="3818968"/>
            <a:ext cx="11762" cy="120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6701050" y="1715637"/>
            <a:ext cx="0" cy="15823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6669791" y="1702433"/>
            <a:ext cx="227032" cy="1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896823" y="1426264"/>
            <a:ext cx="220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 кислородный цех </a:t>
            </a:r>
          </a:p>
          <a:p>
            <a:r>
              <a:rPr lang="en-US" sz="1600" dirty="0"/>
              <a:t>G</a:t>
            </a:r>
            <a:r>
              <a:rPr lang="ru-RU" sz="1600" dirty="0" smtClean="0"/>
              <a:t>=150т/</a:t>
            </a:r>
            <a:r>
              <a:rPr lang="ru-RU" sz="1600" dirty="0" err="1" smtClean="0"/>
              <a:t>ч,Р</a:t>
            </a:r>
            <a:r>
              <a:rPr lang="ru-RU" sz="1600" dirty="0" smtClean="0"/>
              <a:t>=90кгс/см2 </a:t>
            </a:r>
            <a:endParaRPr lang="ru-RU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6887148" y="2043162"/>
            <a:ext cx="2182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 1-ую очередь ТЭЦ </a:t>
            </a:r>
          </a:p>
          <a:p>
            <a:r>
              <a:rPr lang="en-US" sz="1600" dirty="0"/>
              <a:t>G</a:t>
            </a:r>
            <a:r>
              <a:rPr lang="ru-RU" sz="1600" dirty="0" smtClean="0"/>
              <a:t>=</a:t>
            </a:r>
            <a:r>
              <a:rPr lang="ru-RU" sz="1600" b="1" dirty="0" smtClean="0">
                <a:solidFill>
                  <a:srgbClr val="00B050"/>
                </a:solidFill>
              </a:rPr>
              <a:t>70т/ч</a:t>
            </a:r>
            <a:r>
              <a:rPr lang="ru-RU" sz="1600" dirty="0"/>
              <a:t>, Р=90кгс/см2 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7998599" y="3781143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</a:t>
            </a:r>
            <a:r>
              <a:rPr lang="ru-RU" sz="1600" dirty="0" smtClean="0"/>
              <a:t>э=60 </a:t>
            </a:r>
          </a:p>
          <a:p>
            <a:pPr algn="ctr"/>
            <a:r>
              <a:rPr lang="ru-RU" sz="1600" dirty="0" smtClean="0"/>
              <a:t>МВт</a:t>
            </a:r>
            <a:endParaRPr lang="ru-RU" sz="1600" dirty="0"/>
          </a:p>
        </p:txBody>
      </p:sp>
      <p:cxnSp>
        <p:nvCxnSpPr>
          <p:cNvPr id="99" name="Прямая соединительная линия 98"/>
          <p:cNvCxnSpPr>
            <a:stCxn id="81" idx="0"/>
          </p:cNvCxnSpPr>
          <p:nvPr/>
        </p:nvCxnSpPr>
        <p:spPr>
          <a:xfrm flipV="1">
            <a:off x="7452769" y="4126641"/>
            <a:ext cx="0" cy="5508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0" name="Прямоугольник 99"/>
          <p:cNvSpPr/>
          <p:nvPr/>
        </p:nvSpPr>
        <p:spPr>
          <a:xfrm>
            <a:off x="5584182" y="5345803"/>
            <a:ext cx="1355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G</a:t>
            </a:r>
            <a:r>
              <a:rPr lang="ru-RU" sz="1600" dirty="0"/>
              <a:t>к=430т/ч, </a:t>
            </a:r>
            <a:r>
              <a:rPr lang="ru-RU" sz="1600" dirty="0" smtClean="0"/>
              <a:t>Р=125кгс/см2</a:t>
            </a:r>
            <a:endParaRPr lang="ru-RU" sz="1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240393" y="3297960"/>
            <a:ext cx="460657" cy="3102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/>
          <p:cNvSpPr txBox="1"/>
          <p:nvPr/>
        </p:nvSpPr>
        <p:spPr>
          <a:xfrm>
            <a:off x="6193867" y="3282892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</a:rPr>
              <a:t>КРС</a:t>
            </a:r>
            <a:endParaRPr lang="ru-RU" sz="1600" dirty="0">
              <a:solidFill>
                <a:srgbClr val="00B050"/>
              </a:solidFill>
            </a:endParaRPr>
          </a:p>
        </p:txBody>
      </p:sp>
      <p:cxnSp>
        <p:nvCxnSpPr>
          <p:cNvPr id="112" name="Прямая со стрелкой 111"/>
          <p:cNvCxnSpPr/>
          <p:nvPr/>
        </p:nvCxnSpPr>
        <p:spPr>
          <a:xfrm>
            <a:off x="6692826" y="2349258"/>
            <a:ext cx="227032" cy="1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 112"/>
          <p:cNvSpPr/>
          <p:nvPr/>
        </p:nvSpPr>
        <p:spPr>
          <a:xfrm>
            <a:off x="6184528" y="4072761"/>
            <a:ext cx="78877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74445" algn="l"/>
              </a:tabLst>
            </a:pPr>
            <a:r>
              <a:rPr lang="en-US" sz="1600" dirty="0" smtClean="0"/>
              <a:t>G</a:t>
            </a:r>
            <a:r>
              <a:rPr lang="ru-RU" sz="1600" dirty="0" smtClean="0"/>
              <a:t>т= 430т/ч</a:t>
            </a:r>
            <a:endParaRPr lang="ru-RU" sz="1600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5179965" y="2916641"/>
            <a:ext cx="643663" cy="10081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163782" y="2918783"/>
            <a:ext cx="659846" cy="9978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554049" y="1100923"/>
            <a:ext cx="349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Существующее положение </a:t>
            </a:r>
            <a:endParaRPr lang="ru-RU" dirty="0"/>
          </a:p>
        </p:txBody>
      </p:sp>
      <p:sp>
        <p:nvSpPr>
          <p:cNvPr id="119" name="Прямоугольник 118"/>
          <p:cNvSpPr/>
          <p:nvPr/>
        </p:nvSpPr>
        <p:spPr>
          <a:xfrm>
            <a:off x="5479615" y="1081376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После модернизации </a:t>
            </a:r>
            <a:endParaRPr lang="ru-RU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5344226" y="1782942"/>
            <a:ext cx="0" cy="7200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5393355" y="1672473"/>
            <a:ext cx="1287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Эффект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-60 тонн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пара в час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5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2248"/>
            <a:ext cx="8229600" cy="686659"/>
          </a:xfrm>
        </p:spPr>
        <p:txBody>
          <a:bodyPr vert="horz" lIns="89216" tIns="44609" rIns="89216" bIns="44609" rtlCol="0" anchor="ctr">
            <a:normAutofit/>
          </a:bodyPr>
          <a:lstStyle/>
          <a:p>
            <a:pPr algn="l">
              <a:defRPr/>
            </a:pP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Реконструкция </a:t>
            </a:r>
            <a:r>
              <a:rPr lang="ru-RU" alt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турбины  </a:t>
            </a: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Т-50/60-130 ТЭЦ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182" y="507755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182" y="1254703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0" y="6164187"/>
            <a:ext cx="1602543" cy="32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182" y="6056899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9" name="Группа 38"/>
          <p:cNvGrpSpPr>
            <a:grpSpLocks/>
          </p:cNvGrpSpPr>
          <p:nvPr/>
        </p:nvGrpSpPr>
        <p:grpSpPr bwMode="auto">
          <a:xfrm>
            <a:off x="740461" y="1502552"/>
            <a:ext cx="7628378" cy="2471698"/>
            <a:chOff x="931630" y="1584519"/>
            <a:chExt cx="8915507" cy="2889325"/>
          </a:xfrm>
        </p:grpSpPr>
        <p:sp>
          <p:nvSpPr>
            <p:cNvPr id="3080" name="TextBox 31"/>
            <p:cNvSpPr txBox="1">
              <a:spLocks noChangeArrowheads="1"/>
            </p:cNvSpPr>
            <p:nvPr/>
          </p:nvSpPr>
          <p:spPr bwMode="auto">
            <a:xfrm>
              <a:off x="1754189" y="1584519"/>
              <a:ext cx="7263775" cy="359780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Объем реконструкции </a:t>
              </a:r>
              <a:endParaRPr lang="ru-RU" alt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86" name="TextBox 19"/>
            <p:cNvSpPr txBox="1">
              <a:spLocks noChangeArrowheads="1"/>
            </p:cNvSpPr>
            <p:nvPr/>
          </p:nvSpPr>
          <p:spPr bwMode="auto">
            <a:xfrm>
              <a:off x="931630" y="2631886"/>
              <a:ext cx="2500330" cy="61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Реконструкция  </a:t>
              </a:r>
              <a:r>
                <a:rPr lang="ru-RU" altLang="ru-RU" sz="14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ЦВД и ЦНД</a:t>
              </a:r>
              <a:endParaRPr lang="ru-RU" alt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87" name="TextBox 23"/>
            <p:cNvSpPr txBox="1">
              <a:spLocks noChangeArrowheads="1"/>
            </p:cNvSpPr>
            <p:nvPr/>
          </p:nvSpPr>
          <p:spPr bwMode="auto">
            <a:xfrm>
              <a:off x="4133683" y="2587590"/>
              <a:ext cx="2500330" cy="61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Реконструкция  уплотнений</a:t>
              </a:r>
            </a:p>
          </p:txBody>
        </p:sp>
        <p:sp>
          <p:nvSpPr>
            <p:cNvPr id="3088" name="TextBox 24"/>
            <p:cNvSpPr txBox="1">
              <a:spLocks noChangeArrowheads="1"/>
            </p:cNvSpPr>
            <p:nvPr/>
          </p:nvSpPr>
          <p:spPr bwMode="auto">
            <a:xfrm>
              <a:off x="7346807" y="2631886"/>
              <a:ext cx="2500330" cy="61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Реконструкция  конденсатора</a:t>
              </a:r>
            </a:p>
          </p:txBody>
        </p:sp>
        <p:sp>
          <p:nvSpPr>
            <p:cNvPr id="3089" name="TextBox 25"/>
            <p:cNvSpPr txBox="1">
              <a:spLocks noChangeArrowheads="1"/>
            </p:cNvSpPr>
            <p:nvPr/>
          </p:nvSpPr>
          <p:spPr bwMode="auto">
            <a:xfrm>
              <a:off x="2518276" y="3610373"/>
              <a:ext cx="2500330" cy="86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Реконструкция  регулирующих клапанов</a:t>
              </a:r>
            </a:p>
          </p:txBody>
        </p:sp>
        <p:sp>
          <p:nvSpPr>
            <p:cNvPr id="3090" name="TextBox 26"/>
            <p:cNvSpPr txBox="1">
              <a:spLocks noChangeArrowheads="1"/>
            </p:cNvSpPr>
            <p:nvPr/>
          </p:nvSpPr>
          <p:spPr bwMode="auto">
            <a:xfrm>
              <a:off x="5590363" y="3818167"/>
              <a:ext cx="2857520" cy="35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Lucida Grande" charset="0"/>
                  <a:ea typeface="ヒラギノ角ゴ ProN W3" charset="0"/>
                  <a:cs typeface="ヒラギノ角ゴ ProN W3" charset="0"/>
                  <a:sym typeface="Lucida Grande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Типовой капремонт</a:t>
              </a:r>
            </a:p>
          </p:txBody>
        </p:sp>
        <p:cxnSp>
          <p:nvCxnSpPr>
            <p:cNvPr id="3091" name="Прямая соединительная линия 29"/>
            <p:cNvCxnSpPr>
              <a:cxnSpLocks noChangeShapeType="1"/>
              <a:endCxn id="25" idx="0"/>
            </p:cNvCxnSpPr>
            <p:nvPr/>
          </p:nvCxnSpPr>
          <p:spPr bwMode="auto">
            <a:xfrm flipH="1">
              <a:off x="2219436" y="1944301"/>
              <a:ext cx="745383" cy="505728"/>
            </a:xfrm>
            <a:prstGeom prst="line">
              <a:avLst/>
            </a:prstGeom>
            <a:noFill/>
            <a:ln w="12700" algn="ctr">
              <a:solidFill>
                <a:srgbClr val="004E9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2" name="Прямая соединительная линия 31"/>
            <p:cNvCxnSpPr>
              <a:cxnSpLocks noChangeShapeType="1"/>
              <a:endCxn id="29" idx="0"/>
            </p:cNvCxnSpPr>
            <p:nvPr/>
          </p:nvCxnSpPr>
          <p:spPr bwMode="auto">
            <a:xfrm>
              <a:off x="7877568" y="1958419"/>
              <a:ext cx="679868" cy="511987"/>
            </a:xfrm>
            <a:prstGeom prst="line">
              <a:avLst/>
            </a:prstGeom>
            <a:noFill/>
            <a:ln w="12700" algn="ctr">
              <a:solidFill>
                <a:srgbClr val="004E9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3" name="Прямая соединительная линия 33"/>
            <p:cNvCxnSpPr>
              <a:cxnSpLocks noChangeShapeType="1"/>
            </p:cNvCxnSpPr>
            <p:nvPr/>
          </p:nvCxnSpPr>
          <p:spPr bwMode="auto">
            <a:xfrm flipH="1">
              <a:off x="3660938" y="1958419"/>
              <a:ext cx="281846" cy="1633992"/>
            </a:xfrm>
            <a:prstGeom prst="line">
              <a:avLst/>
            </a:prstGeom>
            <a:noFill/>
            <a:ln w="12700" algn="ctr">
              <a:solidFill>
                <a:srgbClr val="004E9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4" name="Прямая соединительная линия 35"/>
            <p:cNvCxnSpPr>
              <a:cxnSpLocks noChangeShapeType="1"/>
              <a:endCxn id="33" idx="0"/>
            </p:cNvCxnSpPr>
            <p:nvPr/>
          </p:nvCxnSpPr>
          <p:spPr bwMode="auto">
            <a:xfrm>
              <a:off x="6840344" y="1958419"/>
              <a:ext cx="178779" cy="1633992"/>
            </a:xfrm>
            <a:prstGeom prst="line">
              <a:avLst/>
            </a:prstGeom>
            <a:noFill/>
            <a:ln w="12700" algn="ctr">
              <a:solidFill>
                <a:srgbClr val="004E9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5" name="Прямая соединительная линия 37"/>
            <p:cNvCxnSpPr>
              <a:cxnSpLocks noChangeShapeType="1"/>
              <a:stCxn id="3080" idx="2"/>
              <a:endCxn id="26" idx="0"/>
            </p:cNvCxnSpPr>
            <p:nvPr/>
          </p:nvCxnSpPr>
          <p:spPr bwMode="auto">
            <a:xfrm>
              <a:off x="5386076" y="1944300"/>
              <a:ext cx="0" cy="505729"/>
            </a:xfrm>
            <a:prstGeom prst="line">
              <a:avLst/>
            </a:prstGeom>
            <a:noFill/>
            <a:ln w="12700" algn="ctr">
              <a:solidFill>
                <a:srgbClr val="004E9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06496" y="2242960"/>
            <a:ext cx="2071702" cy="785818"/>
          </a:xfrm>
          <a:prstGeom prst="rect">
            <a:avLst/>
          </a:prstGeom>
          <a:noFill/>
          <a:ln w="12700">
            <a:solidFill>
              <a:srgbClr val="005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6" name="Прямоугольник 25"/>
          <p:cNvSpPr/>
          <p:nvPr/>
        </p:nvSpPr>
        <p:spPr>
          <a:xfrm>
            <a:off x="3515969" y="2242960"/>
            <a:ext cx="2071702" cy="785818"/>
          </a:xfrm>
          <a:prstGeom prst="rect">
            <a:avLst/>
          </a:prstGeom>
          <a:noFill/>
          <a:ln w="12700">
            <a:solidFill>
              <a:srgbClr val="005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9" name="Прямоугольник 28"/>
          <p:cNvSpPr/>
          <p:nvPr/>
        </p:nvSpPr>
        <p:spPr>
          <a:xfrm>
            <a:off x="6229481" y="2260392"/>
            <a:ext cx="2071702" cy="785818"/>
          </a:xfrm>
          <a:prstGeom prst="rect">
            <a:avLst/>
          </a:prstGeom>
          <a:noFill/>
          <a:ln w="12700">
            <a:solidFill>
              <a:srgbClr val="005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1" name="Прямоугольник 30"/>
          <p:cNvSpPr/>
          <p:nvPr/>
        </p:nvSpPr>
        <p:spPr>
          <a:xfrm>
            <a:off x="2195349" y="3220220"/>
            <a:ext cx="2071702" cy="760909"/>
          </a:xfrm>
          <a:prstGeom prst="rect">
            <a:avLst/>
          </a:prstGeom>
          <a:noFill/>
          <a:ln w="12700">
            <a:solidFill>
              <a:srgbClr val="005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3" name="Прямоугольник 32"/>
          <p:cNvSpPr/>
          <p:nvPr/>
        </p:nvSpPr>
        <p:spPr>
          <a:xfrm>
            <a:off x="4806097" y="3220220"/>
            <a:ext cx="2286016" cy="760909"/>
          </a:xfrm>
          <a:prstGeom prst="rect">
            <a:avLst/>
          </a:prstGeom>
          <a:noFill/>
          <a:ln w="12700">
            <a:solidFill>
              <a:srgbClr val="005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graphicFrame>
        <p:nvGraphicFramePr>
          <p:cNvPr id="27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1056591" y="4082825"/>
          <a:ext cx="6885589" cy="1890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829"/>
                <a:gridCol w="1428760"/>
              </a:tblGrid>
              <a:tr h="419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Стоимость проекта,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600000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Расчетная экономия природного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газа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, тыс. м</a:t>
                      </a:r>
                      <a:r>
                        <a:rPr lang="ru-RU" sz="1400" baseline="30000" dirty="0" smtClean="0">
                          <a:latin typeface="Verdana" pitchFamily="34" charset="0"/>
                        </a:rPr>
                        <a:t>3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/год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88 800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Расчетный годовой экономический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332 112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4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Verdana" pitchFamily="34" charset="0"/>
                        </a:rPr>
                        <a:t>1,81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8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2248"/>
            <a:ext cx="8229600" cy="698875"/>
          </a:xfrm>
        </p:spPr>
        <p:txBody>
          <a:bodyPr vert="horz" lIns="89216" tIns="44609" rIns="89216" bIns="44609" rtlCol="0" anchor="ctr">
            <a:normAutofit/>
          </a:bodyPr>
          <a:lstStyle/>
          <a:p>
            <a:pPr algn="l">
              <a:defRPr/>
            </a:pP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Модернизация (реконструкция) мини –ТЭЦ КХП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182" y="507755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182" y="1254703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0" y="6164187"/>
            <a:ext cx="1602543" cy="32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182" y="6056899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TextBox 29"/>
          <p:cNvSpPr txBox="1">
            <a:spLocks noChangeArrowheads="1"/>
          </p:cNvSpPr>
          <p:nvPr/>
        </p:nvSpPr>
        <p:spPr bwMode="auto">
          <a:xfrm>
            <a:off x="500034" y="1500174"/>
            <a:ext cx="50126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r>
              <a:rPr lang="ru-RU" altLang="ru-RU" sz="1400" u="sng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Текущая ситуация:</a:t>
            </a:r>
            <a:endParaRPr lang="ru-RU" altLang="ru-RU" sz="1400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Стрелка вправо 20"/>
          <p:cNvSpPr>
            <a:spLocks noChangeArrowheads="1"/>
          </p:cNvSpPr>
          <p:nvPr/>
        </p:nvSpPr>
        <p:spPr bwMode="auto">
          <a:xfrm>
            <a:off x="4038676" y="2314433"/>
            <a:ext cx="305570" cy="42779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sz="1540"/>
          </a:p>
        </p:txBody>
      </p:sp>
      <p:sp>
        <p:nvSpPr>
          <p:cNvPr id="25" name="Стрелка вправо 20"/>
          <p:cNvSpPr>
            <a:spLocks noChangeArrowheads="1"/>
          </p:cNvSpPr>
          <p:nvPr/>
        </p:nvSpPr>
        <p:spPr bwMode="auto">
          <a:xfrm>
            <a:off x="4043081" y="3177302"/>
            <a:ext cx="305570" cy="42779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sz="1540"/>
          </a:p>
        </p:txBody>
      </p:sp>
      <p:sp>
        <p:nvSpPr>
          <p:cNvPr id="26" name="Стрелка вправо 20"/>
          <p:cNvSpPr>
            <a:spLocks noChangeArrowheads="1"/>
          </p:cNvSpPr>
          <p:nvPr/>
        </p:nvSpPr>
        <p:spPr bwMode="auto">
          <a:xfrm>
            <a:off x="4067534" y="4079780"/>
            <a:ext cx="305570" cy="42779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sz="1540"/>
          </a:p>
        </p:txBody>
      </p:sp>
      <p:sp>
        <p:nvSpPr>
          <p:cNvPr id="2061" name="TextBox 22"/>
          <p:cNvSpPr txBox="1">
            <a:spLocks noChangeArrowheads="1"/>
          </p:cNvSpPr>
          <p:nvPr/>
        </p:nvSpPr>
        <p:spPr bwMode="auto">
          <a:xfrm>
            <a:off x="1056591" y="2014026"/>
            <a:ext cx="1894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Котел-КВГ-3Г</a:t>
            </a: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4664409" y="2108719"/>
            <a:ext cx="4012410" cy="733367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540"/>
          </a:p>
        </p:txBody>
      </p:sp>
      <p:pic>
        <p:nvPicPr>
          <p:cNvPr id="2063" name="Рисунок 33" descr="KCKZNCAHW7MQLCA1LBR9JCAJML6KKCAJ7P190CA05IGTKCAMEHCROCAJ0ZYJZCADOI81TCAL2CXQDCAQ6C19KCA8JOCZJCAM74A9YCAXPWBETCAH1695WCA817H5RCA92HOG4CAZ0QCU3CAVE66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436757"/>
            <a:ext cx="2932854" cy="281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Box 31"/>
          <p:cNvSpPr txBox="1">
            <a:spLocks noChangeArrowheads="1"/>
          </p:cNvSpPr>
          <p:nvPr/>
        </p:nvSpPr>
        <p:spPr bwMode="auto">
          <a:xfrm>
            <a:off x="4528745" y="2191009"/>
            <a:ext cx="42014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Остаточный ресурс работы котла – 3 года (после 2018 г. ремонт невозможен)</a:t>
            </a:r>
            <a:endParaRPr lang="ru-RU" alt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4666028" y="3018563"/>
            <a:ext cx="4012410" cy="733367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4664409" y="3942137"/>
            <a:ext cx="4012410" cy="733367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540"/>
          </a:p>
        </p:txBody>
      </p:sp>
      <p:sp>
        <p:nvSpPr>
          <p:cNvPr id="2067" name="TextBox 29"/>
          <p:cNvSpPr txBox="1">
            <a:spLocks noChangeArrowheads="1"/>
          </p:cNvSpPr>
          <p:nvPr/>
        </p:nvSpPr>
        <p:spPr bwMode="auto">
          <a:xfrm>
            <a:off x="4373104" y="4161740"/>
            <a:ext cx="4707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Высокие требования к котловой воде</a:t>
            </a:r>
          </a:p>
        </p:txBody>
      </p:sp>
      <p:sp>
        <p:nvSpPr>
          <p:cNvPr id="2068" name="TextBox 36"/>
          <p:cNvSpPr txBox="1">
            <a:spLocks noChangeArrowheads="1"/>
          </p:cNvSpPr>
          <p:nvPr/>
        </p:nvSpPr>
        <p:spPr bwMode="auto">
          <a:xfrm>
            <a:off x="4831548" y="3122113"/>
            <a:ext cx="3678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стоимость </a:t>
            </a:r>
            <a:r>
              <a:rPr lang="ru-RU" altLang="ru-RU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обслуживания из-за специфики «судового» котла </a:t>
            </a:r>
            <a:endParaRPr lang="ru-RU" alt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20" name="Стрелка вправо 20"/>
          <p:cNvSpPr>
            <a:spLocks noChangeArrowheads="1"/>
          </p:cNvSpPr>
          <p:nvPr/>
        </p:nvSpPr>
        <p:spPr bwMode="auto">
          <a:xfrm>
            <a:off x="4077515" y="5003354"/>
            <a:ext cx="305570" cy="42779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674390" y="4865711"/>
            <a:ext cx="4012410" cy="733367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4383085" y="4955642"/>
            <a:ext cx="47071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котла и турбины на пониженных параметрах (50% от номинала)</a:t>
            </a:r>
            <a:endParaRPr lang="ru-RU" alt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0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218" y="326320"/>
            <a:ext cx="8229600" cy="705833"/>
          </a:xfrm>
        </p:spPr>
        <p:txBody>
          <a:bodyPr vert="horz" lIns="89216" tIns="44609" rIns="89216" bIns="44609" rtlCol="0" anchor="ctr">
            <a:normAutofit/>
          </a:bodyPr>
          <a:lstStyle/>
          <a:p>
            <a:pPr algn="l">
              <a:defRPr/>
            </a:pP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Модернизация (реконструкция) мини –ТЭЦ КХП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7200" y="260648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182" y="1032153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0" y="6164187"/>
            <a:ext cx="1602543" cy="32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182" y="6005511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9" name="Рисунок 19" descr="C:\Users\orendarenko\Desktop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6" y="2183086"/>
            <a:ext cx="2804534" cy="366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люс 22"/>
          <p:cNvSpPr/>
          <p:nvPr/>
        </p:nvSpPr>
        <p:spPr bwMode="auto">
          <a:xfrm>
            <a:off x="3087603" y="2637845"/>
            <a:ext cx="620303" cy="600591"/>
          </a:xfrm>
          <a:prstGeom prst="mathPlus">
            <a:avLst/>
          </a:prstGeom>
          <a:gradFill>
            <a:gsLst>
              <a:gs pos="0">
                <a:srgbClr val="005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Стрелка вправо 20"/>
          <p:cNvSpPr>
            <a:spLocks noChangeArrowheads="1"/>
          </p:cNvSpPr>
          <p:nvPr/>
        </p:nvSpPr>
        <p:spPr bwMode="auto">
          <a:xfrm>
            <a:off x="6444523" y="2831060"/>
            <a:ext cx="305569" cy="42779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sz="1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778664" y="2389232"/>
            <a:ext cx="2438592" cy="352385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20" name="TextBox 33"/>
          <p:cNvSpPr txBox="1">
            <a:spLocks noChangeArrowheads="1"/>
          </p:cNvSpPr>
          <p:nvPr/>
        </p:nvSpPr>
        <p:spPr bwMode="auto">
          <a:xfrm>
            <a:off x="3790494" y="2403282"/>
            <a:ext cx="24267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Подмес конденсата</a:t>
            </a: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3776902" y="2869735"/>
            <a:ext cx="2440354" cy="350449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22" name="TextBox 35"/>
          <p:cNvSpPr txBox="1">
            <a:spLocks noChangeArrowheads="1"/>
          </p:cNvSpPr>
          <p:nvPr/>
        </p:nvSpPr>
        <p:spPr bwMode="auto">
          <a:xfrm>
            <a:off x="3707906" y="2895143"/>
            <a:ext cx="2612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Реагентное</a:t>
            </a: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подкисление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3776902" y="3343036"/>
            <a:ext cx="2440354" cy="351746"/>
          </a:xfrm>
          <a:prstGeom prst="rect">
            <a:avLst/>
          </a:prstGeom>
          <a:gradFill>
            <a:gsLst>
              <a:gs pos="0">
                <a:srgbClr val="004E9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 sz="1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24" name="TextBox 37"/>
          <p:cNvSpPr txBox="1">
            <a:spLocks noChangeArrowheads="1"/>
          </p:cNvSpPr>
          <p:nvPr/>
        </p:nvSpPr>
        <p:spPr bwMode="auto">
          <a:xfrm>
            <a:off x="3776902" y="3371242"/>
            <a:ext cx="2440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/>
            <a:r>
              <a:rPr lang="ru-RU" altLang="ru-RU" sz="14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Н-катионный</a:t>
            </a: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фильтр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34" name="Трапеция 33"/>
          <p:cNvSpPr/>
          <p:nvPr/>
        </p:nvSpPr>
        <p:spPr>
          <a:xfrm rot="16200000">
            <a:off x="6892655" y="2371875"/>
            <a:ext cx="1648668" cy="1440160"/>
          </a:xfrm>
          <a:prstGeom prst="trapezoi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97268" y="2802334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Турбина </a:t>
            </a:r>
          </a:p>
          <a:p>
            <a:pPr algn="ctr"/>
            <a:r>
              <a:rPr lang="ru-RU" sz="1400" dirty="0" smtClean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Р-4-3,4/1,5</a:t>
            </a:r>
            <a:endParaRPr lang="ru-RU" sz="1400" dirty="0"/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539552" y="1192089"/>
          <a:ext cx="8209636" cy="101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1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3420235" y="4298341"/>
          <a:ext cx="5256583" cy="1545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/>
                <a:gridCol w="122413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7126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Стоимость проекта,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197000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2650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Доп. выработка </a:t>
                      </a:r>
                      <a:r>
                        <a:rPr lang="ru-RU" sz="1400" dirty="0" err="1" smtClean="0">
                          <a:latin typeface="Verdana" pitchFamily="34" charset="0"/>
                        </a:rPr>
                        <a:t>ээ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, тыс. </a:t>
                      </a:r>
                      <a:r>
                        <a:rPr lang="ru-RU" sz="1400" dirty="0" err="1" smtClean="0">
                          <a:latin typeface="Verdana" pitchFamily="34" charset="0"/>
                        </a:rPr>
                        <a:t>кВтч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/г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21000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Расчетный годовой эк.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54180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98296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4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3,6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/>
          </p:cNvSpPr>
          <p:nvPr/>
        </p:nvSpPr>
        <p:spPr bwMode="auto">
          <a:xfrm>
            <a:off x="500034" y="285728"/>
            <a:ext cx="6983412" cy="53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Автоматизация работы </a:t>
            </a:r>
            <a:r>
              <a:rPr lang="ru-RU" alt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пароаккумуляторов</a:t>
            </a: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 в </a:t>
            </a:r>
            <a:r>
              <a:rPr lang="ru-RU" alt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энергокорпусе</a:t>
            </a: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 ПСЦ</a:t>
            </a:r>
            <a:endParaRPr lang="en-US" alt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  <a:ea typeface="+mj-ea"/>
              <a:cs typeface="+mj-cs"/>
              <a:sym typeface="Verdana Bold"/>
            </a:endParaRPr>
          </a:p>
        </p:txBody>
      </p:sp>
      <p:sp>
        <p:nvSpPr>
          <p:cNvPr id="2051" name="Line 1"/>
          <p:cNvSpPr>
            <a:spLocks noChangeShapeType="1"/>
          </p:cNvSpPr>
          <p:nvPr/>
        </p:nvSpPr>
        <p:spPr bwMode="auto">
          <a:xfrm flipV="1">
            <a:off x="468313" y="6056899"/>
            <a:ext cx="8228294" cy="35926"/>
          </a:xfrm>
          <a:prstGeom prst="line">
            <a:avLst/>
          </a:prstGeom>
          <a:noFill/>
          <a:ln w="12700">
            <a:solidFill>
              <a:srgbClr val="004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4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4417"/>
          <a:stretch>
            <a:fillRect/>
          </a:stretch>
        </p:blipFill>
        <p:spPr bwMode="auto">
          <a:xfrm>
            <a:off x="468313" y="6308725"/>
            <a:ext cx="12938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500033" y="1228627"/>
            <a:ext cx="472003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sz="1400" dirty="0" smtClean="0">
                <a:latin typeface="Verdana" panose="020B0604030504040204" pitchFamily="34" charset="0"/>
              </a:rPr>
              <a:t>В </a:t>
            </a:r>
            <a:r>
              <a:rPr lang="ru-RU" altLang="ru-RU" sz="1400" dirty="0" err="1">
                <a:latin typeface="Verdana" panose="020B0604030504040204" pitchFamily="34" charset="0"/>
              </a:rPr>
              <a:t>энергокорпусе</a:t>
            </a:r>
            <a:r>
              <a:rPr lang="ru-RU" altLang="ru-RU" sz="1400" dirty="0">
                <a:latin typeface="Verdana" panose="020B0604030504040204" pitchFamily="34" charset="0"/>
              </a:rPr>
              <a:t> ПСЦ для </a:t>
            </a:r>
            <a:r>
              <a:rPr lang="ru-RU" altLang="ru-RU" sz="1400" dirty="0" smtClean="0">
                <a:latin typeface="Verdana" panose="020B0604030504040204" pitchFamily="34" charset="0"/>
              </a:rPr>
              <a:t>аккумулирования и стабилизации </a:t>
            </a:r>
            <a:r>
              <a:rPr lang="ru-RU" altLang="ru-RU" sz="1400" dirty="0">
                <a:latin typeface="Verdana" panose="020B0604030504040204" pitchFamily="34" charset="0"/>
              </a:rPr>
              <a:t>пара </a:t>
            </a:r>
            <a:r>
              <a:rPr lang="ru-RU" altLang="ru-RU" sz="1400" dirty="0" smtClean="0">
                <a:latin typeface="Verdana" panose="020B0604030504040204" pitchFamily="34" charset="0"/>
              </a:rPr>
              <a:t>от </a:t>
            </a:r>
            <a:r>
              <a:rPr lang="ru-RU" altLang="ru-RU" sz="1400" dirty="0">
                <a:latin typeface="Verdana" panose="020B0604030504040204" pitchFamily="34" charset="0"/>
              </a:rPr>
              <a:t>колов ОКГ ККЦ </a:t>
            </a:r>
            <a:r>
              <a:rPr lang="ru-RU" altLang="ru-RU" sz="1400" dirty="0" smtClean="0">
                <a:latin typeface="Verdana" panose="020B0604030504040204" pitchFamily="34" charset="0"/>
              </a:rPr>
              <a:t>установлено 7 </a:t>
            </a:r>
            <a:r>
              <a:rPr lang="ru-RU" altLang="ru-RU" sz="1400" dirty="0" err="1" smtClean="0">
                <a:latin typeface="Verdana" panose="020B0604030504040204" pitchFamily="34" charset="0"/>
              </a:rPr>
              <a:t>пароаккумуляторов</a:t>
            </a:r>
            <a:r>
              <a:rPr lang="ru-RU" altLang="ru-RU" sz="1400" dirty="0" smtClean="0">
                <a:latin typeface="Verdana" panose="020B0604030504040204" pitchFamily="34" charset="0"/>
              </a:rPr>
              <a:t>;</a:t>
            </a:r>
          </a:p>
          <a:p>
            <a:pPr eaLnBrk="1" hangingPunct="1"/>
            <a:endParaRPr lang="ru-RU" altLang="ru-RU" sz="1400" dirty="0" smtClean="0">
              <a:latin typeface="Verdan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sz="1400" dirty="0" smtClean="0">
                <a:latin typeface="Verdana" panose="020B0604030504040204" pitchFamily="34" charset="0"/>
              </a:rPr>
              <a:t>На всех </a:t>
            </a:r>
            <a:r>
              <a:rPr lang="ru-RU" altLang="ru-RU" sz="1400" dirty="0" err="1" smtClean="0">
                <a:latin typeface="Verdana" panose="020B0604030504040204" pitchFamily="34" charset="0"/>
              </a:rPr>
              <a:t>пароаккумуляторах</a:t>
            </a:r>
            <a:r>
              <a:rPr lang="ru-RU" altLang="ru-RU" sz="1400" dirty="0" smtClean="0">
                <a:latin typeface="Verdana" panose="020B0604030504040204" pitchFamily="34" charset="0"/>
              </a:rPr>
              <a:t> отсутствует автоматика регулирования подачи-отпуска </a:t>
            </a:r>
            <a:r>
              <a:rPr lang="ru-RU" altLang="ru-RU" sz="1400" dirty="0">
                <a:latin typeface="Verdana" panose="020B0604030504040204" pitchFamily="34" charset="0"/>
              </a:rPr>
              <a:t>пара.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8266" y="3571875"/>
            <a:ext cx="2898709" cy="64293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400" dirty="0" err="1">
                <a:solidFill>
                  <a:schemeClr val="tx1"/>
                </a:solidFill>
                <a:latin typeface="Verdana" pitchFamily="34" charset="0"/>
              </a:rPr>
              <a:t>Пароаккумуляторы</a:t>
            </a: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latin typeface="Verdana" pitchFamily="34" charset="0"/>
              </a:rPr>
              <a:t>не </a:t>
            </a: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</a:rPr>
              <a:t>выполняют свою основную функцию – накапливать пар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57813" y="3571875"/>
            <a:ext cx="3000375" cy="64135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200" dirty="0">
                <a:solidFill>
                  <a:schemeClr val="tx1"/>
                </a:solidFill>
                <a:latin typeface="Verdana" pitchFamily="34" charset="0"/>
              </a:rPr>
              <a:t>Пролет пара через </a:t>
            </a:r>
            <a:r>
              <a:rPr lang="ru-RU" altLang="ru-RU" sz="1200" dirty="0" err="1" smtClean="0">
                <a:solidFill>
                  <a:schemeClr val="tx1"/>
                </a:solidFill>
                <a:latin typeface="Verdana" pitchFamily="34" charset="0"/>
              </a:rPr>
              <a:t>пароаккумуляторы</a:t>
            </a:r>
            <a:endParaRPr lang="ru-RU" altLang="ru-RU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8265" y="4400010"/>
            <a:ext cx="2898709" cy="50006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dirty="0" smtClean="0">
                <a:solidFill>
                  <a:schemeClr val="tx1"/>
                </a:solidFill>
                <a:latin typeface="Verdana" pitchFamily="34" charset="0"/>
              </a:rPr>
              <a:t>Ручная регулировка режимов невозможна</a:t>
            </a:r>
            <a:endParaRPr lang="ru-RU" altLang="ru-RU" sz="14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57813" y="4405048"/>
            <a:ext cx="3000375" cy="50006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200" dirty="0">
                <a:solidFill>
                  <a:schemeClr val="tx1"/>
                </a:solidFill>
                <a:latin typeface="Verdana" pitchFamily="34" charset="0"/>
              </a:rPr>
              <a:t>Сбросы пара через свечу </a:t>
            </a:r>
            <a:endParaRPr lang="ru-RU" altLang="ru-RU" sz="1200" dirty="0" smtClean="0">
              <a:solidFill>
                <a:schemeClr val="tx1"/>
              </a:solidFill>
              <a:latin typeface="Verdana" pitchFamily="34" charset="0"/>
            </a:endParaRPr>
          </a:p>
          <a:p>
            <a:pPr algn="ctr"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(</a:t>
            </a:r>
            <a:r>
              <a:rPr lang="ru-RU" altLang="ru-RU" sz="1200" dirty="0">
                <a:solidFill>
                  <a:schemeClr val="tx1"/>
                </a:solidFill>
                <a:latin typeface="Verdana" pitchFamily="34" charset="0"/>
              </a:rPr>
              <a:t>до 70 тонн/час</a:t>
            </a:r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)</a:t>
            </a:r>
            <a:endParaRPr lang="ru-RU" altLang="ru-RU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8266" y="5143500"/>
            <a:ext cx="2898708" cy="5715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</a:rPr>
              <a:t>Забор пара из общецехового паропровода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357813" y="5143500"/>
            <a:ext cx="3000375" cy="56892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dirty="0">
                <a:solidFill>
                  <a:schemeClr val="tx1"/>
                </a:solidFill>
                <a:latin typeface="Verdana" pitchFamily="34" charset="0"/>
              </a:rPr>
              <a:t>Снижение давления в общецеховом паропроводе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4041968" y="3640535"/>
            <a:ext cx="977900" cy="500499"/>
          </a:xfrm>
          <a:prstGeom prst="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067" name="Picture 20" descr="Аккумулятор па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071563"/>
            <a:ext cx="30003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428596" y="214290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928670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90817" y="3129021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</a:rPr>
              <a:t>Текущая ситуация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88198" y="3129021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</a:rPr>
              <a:t>Следствия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4041968" y="4399574"/>
            <a:ext cx="977900" cy="500499"/>
          </a:xfrm>
          <a:prstGeom prst="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3" name="Стрелка вправо 32"/>
          <p:cNvSpPr/>
          <p:nvPr/>
        </p:nvSpPr>
        <p:spPr>
          <a:xfrm>
            <a:off x="4058443" y="5158613"/>
            <a:ext cx="977900" cy="500499"/>
          </a:xfrm>
          <a:prstGeom prst="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7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/>
          </p:cNvSpPr>
          <p:nvPr/>
        </p:nvSpPr>
        <p:spPr bwMode="auto">
          <a:xfrm>
            <a:off x="500034" y="285728"/>
            <a:ext cx="6983412" cy="53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Автоматизация работы </a:t>
            </a:r>
            <a:r>
              <a:rPr lang="ru-RU" alt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пароаккумуляторов</a:t>
            </a: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 в </a:t>
            </a:r>
            <a:r>
              <a:rPr lang="ru-RU" alt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энергокорпусе</a:t>
            </a: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 ПСЦ</a:t>
            </a:r>
            <a:endParaRPr lang="en-US" alt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  <a:ea typeface="+mj-ea"/>
              <a:cs typeface="+mj-cs"/>
              <a:sym typeface="Verdana Bold"/>
            </a:endParaRPr>
          </a:p>
        </p:txBody>
      </p:sp>
      <p:sp>
        <p:nvSpPr>
          <p:cNvPr id="2051" name="Line 1"/>
          <p:cNvSpPr>
            <a:spLocks noChangeShapeType="1"/>
          </p:cNvSpPr>
          <p:nvPr/>
        </p:nvSpPr>
        <p:spPr bwMode="auto">
          <a:xfrm>
            <a:off x="468313" y="6092824"/>
            <a:ext cx="8218487" cy="471"/>
          </a:xfrm>
          <a:prstGeom prst="line">
            <a:avLst/>
          </a:prstGeom>
          <a:noFill/>
          <a:ln w="12700">
            <a:solidFill>
              <a:srgbClr val="004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4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4417"/>
          <a:stretch>
            <a:fillRect/>
          </a:stretch>
        </p:blipFill>
        <p:spPr bwMode="auto">
          <a:xfrm>
            <a:off x="468313" y="6308725"/>
            <a:ext cx="12938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428596" y="214290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928670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pic>
        <p:nvPicPr>
          <p:cNvPr id="2" name="Picture 2" descr="C:\Documents and Settings\salnikov123679\Мои документы\Мои рисунки\Безымянныйccccccccc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863" y="948992"/>
            <a:ext cx="8215370" cy="3560127"/>
          </a:xfrm>
          <a:prstGeom prst="rect">
            <a:avLst/>
          </a:prstGeom>
          <a:noFill/>
        </p:spPr>
      </p:pic>
      <p:graphicFrame>
        <p:nvGraphicFramePr>
          <p:cNvPr id="9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899592" y="4477233"/>
          <a:ext cx="7526070" cy="1547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1806"/>
                <a:gridCol w="1434264"/>
              </a:tblGrid>
              <a:tr h="2858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586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Необходимые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инвестиции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,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 pitchFamily="34" charset="0"/>
                        </a:rPr>
                        <a:t>25 000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586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Расчетная экономия</a:t>
                      </a:r>
                      <a:r>
                        <a:rPr lang="en-US" sz="1400" baseline="0" dirty="0" smtClean="0">
                          <a:latin typeface="Verdana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пара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, Гкал/год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 pitchFamily="34" charset="0"/>
                        </a:rPr>
                        <a:t>27 994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586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Расчетный годовой экономический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 pitchFamily="34" charset="0"/>
                        </a:rPr>
                        <a:t>15 625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28575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4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Verdana" pitchFamily="34" charset="0"/>
                        </a:rPr>
                        <a:t>1,6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7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/>
          </p:cNvSpPr>
          <p:nvPr/>
        </p:nvSpPr>
        <p:spPr bwMode="auto">
          <a:xfrm>
            <a:off x="500034" y="357166"/>
            <a:ext cx="8208506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Внедрение системы автоматического регулирования отпуска пара РУ40/16 </a:t>
            </a:r>
            <a:r>
              <a:rPr lang="ru-RU" altLang="ru-RU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энергокорпуса</a:t>
            </a:r>
            <a:r>
              <a:rPr lang="ru-RU" alt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 ПСЦ</a:t>
            </a:r>
            <a:endParaRPr lang="en-US" alt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  <a:ea typeface="+mj-ea"/>
              <a:cs typeface="+mj-cs"/>
              <a:sym typeface="Verdana Bold"/>
            </a:endParaRPr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 flipV="1">
            <a:off x="468312" y="6036915"/>
            <a:ext cx="8487961" cy="55909"/>
          </a:xfrm>
          <a:prstGeom prst="line">
            <a:avLst/>
          </a:prstGeom>
          <a:noFill/>
          <a:ln w="12700">
            <a:solidFill>
              <a:srgbClr val="004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78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4417"/>
          <a:stretch>
            <a:fillRect/>
          </a:stretch>
        </p:blipFill>
        <p:spPr bwMode="auto">
          <a:xfrm>
            <a:off x="468313" y="6308725"/>
            <a:ext cx="12938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428625" y="1482725"/>
            <a:ext cx="8572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В </a:t>
            </a:r>
            <a:r>
              <a:rPr lang="ru-RU" altLang="ru-RU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энергокорпусе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ПСЦ распределение пара после редуцирующей установки 40/16 регулируется вручную -  степенью открытия задвижки.</a:t>
            </a:r>
          </a:p>
        </p:txBody>
      </p:sp>
      <p:sp>
        <p:nvSpPr>
          <p:cNvPr id="3080" name="TextBox 29"/>
          <p:cNvSpPr txBox="1">
            <a:spLocks noChangeArrowheads="1"/>
          </p:cNvSpPr>
          <p:nvPr/>
        </p:nvSpPr>
        <p:spPr bwMode="auto">
          <a:xfrm>
            <a:off x="428625" y="1143000"/>
            <a:ext cx="2500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u="sng" dirty="0">
                <a:solidFill>
                  <a:prstClr val="black"/>
                </a:solidFill>
                <a:latin typeface="Verdana" pitchFamily="34" charset="0"/>
              </a:rPr>
              <a:t>Текущая ситуация:</a:t>
            </a:r>
          </a:p>
        </p:txBody>
      </p:sp>
      <p:sp>
        <p:nvSpPr>
          <p:cNvPr id="3081" name="TextBox 29"/>
          <p:cNvSpPr txBox="1">
            <a:spLocks noChangeArrowheads="1"/>
          </p:cNvSpPr>
          <p:nvPr/>
        </p:nvSpPr>
        <p:spPr bwMode="auto">
          <a:xfrm>
            <a:off x="408288" y="2188025"/>
            <a:ext cx="4214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u="sng" dirty="0">
                <a:solidFill>
                  <a:prstClr val="black"/>
                </a:solidFill>
                <a:latin typeface="Verdana" pitchFamily="34" charset="0"/>
              </a:rPr>
              <a:t>Недостатки существующей схемы:</a:t>
            </a:r>
          </a:p>
        </p:txBody>
      </p:sp>
      <p:sp>
        <p:nvSpPr>
          <p:cNvPr id="3082" name="TextBox 42"/>
          <p:cNvSpPr txBox="1">
            <a:spLocks noChangeArrowheads="1"/>
          </p:cNvSpPr>
          <p:nvPr/>
        </p:nvSpPr>
        <p:spPr bwMode="auto">
          <a:xfrm>
            <a:off x="398561" y="2530538"/>
            <a:ext cx="395741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период пиковых нагрузок, ручное регулирование задвижки не позволяет оперативно управлять распределением пара между ППУ и общецеховыми сетями, что приводит к ограничению расхода пара через РУ 40/16 (пар сбрасывается на свечах).   </a:t>
            </a:r>
          </a:p>
        </p:txBody>
      </p:sp>
      <p:pic>
        <p:nvPicPr>
          <p:cNvPr id="3083" name="Picture 36" descr="C:\Documents and Settings\salnikov123679\Мои документы\Мои рисунки\Безымянныйdddd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01" y="2005944"/>
            <a:ext cx="3102226" cy="233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28596" y="285728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28596" y="1000108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28596" y="4249243"/>
            <a:ext cx="32861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u="sng" dirty="0">
                <a:solidFill>
                  <a:prstClr val="black"/>
                </a:solidFill>
                <a:latin typeface="Verdana" pitchFamily="34" charset="0"/>
              </a:rPr>
              <a:t>Предлагаемое решение: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597" y="4602024"/>
            <a:ext cx="4071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Вместо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ручного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регулирования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установить автоматический клапан с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электроприводом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позволит снизить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сбросы пара через свечи на </a:t>
            </a:r>
            <a:endParaRPr lang="ru-RU" alt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Г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 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год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9" descr="http://electricalschool.info/uploads/posts/2013-10/138243236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27" y="2005945"/>
            <a:ext cx="1230946" cy="207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4355975" y="4336683"/>
          <a:ext cx="4600297" cy="1670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9"/>
                <a:gridCol w="1287928"/>
              </a:tblGrid>
              <a:tr h="3884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6670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Инвестиции,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2 000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47656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Расчетная экономия пара, Гкал/г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4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050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2860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Годовой эк.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эффект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2 261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67754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4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Verdana" pitchFamily="34" charset="0"/>
                        </a:rPr>
                        <a:t>0,9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2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/>
          </p:cNvSpPr>
          <p:nvPr/>
        </p:nvSpPr>
        <p:spPr bwMode="auto">
          <a:xfrm>
            <a:off x="500034" y="357166"/>
            <a:ext cx="8208506" cy="71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Восстановление работоспособности конденсатоотводчиков на паро-конденсатных сетях </a:t>
            </a:r>
            <a:r>
              <a:rPr lang="ru-RU" alt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ЦУиПХП</a:t>
            </a: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 </a:t>
            </a:r>
            <a:r>
              <a:rPr lang="ru-RU" alt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+mj-ea"/>
                <a:cs typeface="+mj-cs"/>
                <a:sym typeface="Verdana Bold"/>
              </a:rPr>
              <a:t>и КХП</a:t>
            </a:r>
            <a:endParaRPr lang="en-US" alt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  <a:ea typeface="+mj-ea"/>
              <a:cs typeface="+mj-cs"/>
              <a:sym typeface="Verdana Bold"/>
            </a:endParaRPr>
          </a:p>
        </p:txBody>
      </p:sp>
      <p:sp>
        <p:nvSpPr>
          <p:cNvPr id="2051" name="Line 1"/>
          <p:cNvSpPr>
            <a:spLocks noChangeShapeType="1"/>
          </p:cNvSpPr>
          <p:nvPr/>
        </p:nvSpPr>
        <p:spPr bwMode="auto">
          <a:xfrm>
            <a:off x="468313" y="6092823"/>
            <a:ext cx="8208506" cy="6884"/>
          </a:xfrm>
          <a:prstGeom prst="line">
            <a:avLst/>
          </a:prstGeom>
          <a:noFill/>
          <a:ln w="12700">
            <a:solidFill>
              <a:srgbClr val="004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4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4417"/>
          <a:stretch>
            <a:fillRect/>
          </a:stretch>
        </p:blipFill>
        <p:spPr bwMode="auto">
          <a:xfrm>
            <a:off x="468313" y="6308725"/>
            <a:ext cx="12938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Прямоугольник 2"/>
          <p:cNvSpPr>
            <a:spLocks noChangeArrowheads="1"/>
          </p:cNvSpPr>
          <p:nvPr/>
        </p:nvSpPr>
        <p:spPr bwMode="auto">
          <a:xfrm>
            <a:off x="442768" y="2002828"/>
            <a:ext cx="6092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понижение температуры пара у конечного потребителя из-за наличия конденсата в паровом пространстве; </a:t>
            </a:r>
          </a:p>
        </p:txBody>
      </p:sp>
      <p:sp>
        <p:nvSpPr>
          <p:cNvPr id="2057" name="TextBox 3"/>
          <p:cNvSpPr txBox="1">
            <a:spLocks noChangeArrowheads="1"/>
          </p:cNvSpPr>
          <p:nvPr/>
        </p:nvSpPr>
        <p:spPr bwMode="auto">
          <a:xfrm>
            <a:off x="433359" y="1497583"/>
            <a:ext cx="61198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нарушение гидравлического режима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</a:t>
            </a:r>
            <a:r>
              <a:rPr lang="ru-RU" altLang="ru-R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паропотребляющего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 (гидроудары); </a:t>
            </a:r>
          </a:p>
        </p:txBody>
      </p:sp>
      <p:sp>
        <p:nvSpPr>
          <p:cNvPr id="2058" name="Прямоугольник 5"/>
          <p:cNvSpPr>
            <a:spLocks noChangeArrowheads="1"/>
          </p:cNvSpPr>
          <p:nvPr/>
        </p:nvSpPr>
        <p:spPr bwMode="auto">
          <a:xfrm>
            <a:off x="442768" y="2459185"/>
            <a:ext cx="6217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пролет пара через неисправные конденсатоотводчики и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запорную арматуру.</a:t>
            </a:r>
            <a:endParaRPr lang="ru-RU" alt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9" name="TextBox 16"/>
          <p:cNvSpPr txBox="1">
            <a:spLocks noChangeArrowheads="1"/>
          </p:cNvSpPr>
          <p:nvPr/>
        </p:nvSpPr>
        <p:spPr bwMode="auto">
          <a:xfrm>
            <a:off x="428596" y="2973304"/>
            <a:ext cx="61246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285750" eaLnBrk="1" hangingPunct="1"/>
            <a:r>
              <a:rPr lang="ru-RU" altLang="ru-RU" sz="14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Вывод: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перерасход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сетям </a:t>
            </a:r>
            <a:r>
              <a:rPr lang="ru-RU" altLang="ru-R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ЦУиПХП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 КХП составляет 319 тыс. Гкал или </a:t>
            </a:r>
            <a:r>
              <a:rPr lang="en-US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178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руб. в год.</a:t>
            </a:r>
          </a:p>
        </p:txBody>
      </p:sp>
      <p:pic>
        <p:nvPicPr>
          <p:cNvPr id="2060" name="Рисунок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17" y="1680503"/>
            <a:ext cx="1981502" cy="20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28596" y="285728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28596" y="1000108"/>
            <a:ext cx="82096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420409" y="1136210"/>
            <a:ext cx="2500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u="sng" dirty="0">
                <a:solidFill>
                  <a:prstClr val="black"/>
                </a:solidFill>
                <a:latin typeface="Verdana" pitchFamily="34" charset="0"/>
              </a:rPr>
              <a:t>Текущая ситуация: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6352" y="3524200"/>
            <a:ext cx="2476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u="sng" dirty="0">
                <a:solidFill>
                  <a:prstClr val="black"/>
                </a:solidFill>
                <a:latin typeface="Verdana" pitchFamily="34" charset="0"/>
              </a:rPr>
              <a:t>Предлагаемое решение: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0409" y="3839406"/>
            <a:ext cx="8593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Заменить неработающие конденсатоотводчики и запорную арматуру;</a:t>
            </a:r>
          </a:p>
          <a:p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Смонтировать новые узлы отвода конденсата в местах его интенсивного образования.</a:t>
            </a:r>
            <a:endParaRPr lang="ru-RU" alt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7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525246" y="4472141"/>
          <a:ext cx="6159322" cy="1561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0101"/>
                <a:gridCol w="1259221"/>
              </a:tblGrid>
              <a:tr h="2836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361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Инвестиции,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4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240 259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361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Расчетная экономия пара, Гкал/г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319 083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3618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Годовой экономический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itchFamily="34" charset="0"/>
                        </a:rPr>
                        <a:t>178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099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42197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4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4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Verdana" pitchFamily="34" charset="0"/>
                        </a:rPr>
                        <a:t>1,35</a:t>
                      </a:r>
                      <a:endParaRPr lang="ru-RU" sz="14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8" name="Picture 12" descr="C:\Documents and Settings\salnikov123679\Мои документы\Мои рисунки\Безымянныйxxcxcxcxcx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57346"/>
            <a:ext cx="1313244" cy="142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5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04" y="283340"/>
            <a:ext cx="8229600" cy="88574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Уменьшение диаметров паропроводов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09329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20348" y="1567462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строительстве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паропроводов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проектом закладывалось сечение с запасом и возможностью увеличения пропускной способности.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 запуска цехов фактическое потребление пара оказалось ниже расчетного. В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следствии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чего:  </a:t>
            </a:r>
            <a:endParaRPr lang="ru-RU" alt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снизились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скорости пара в паропроводах;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ухудшились параметры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 у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потребителей;</a:t>
            </a:r>
            <a:endParaRPr lang="ru-RU" alt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увеличились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тепловые потери.</a:t>
            </a:r>
            <a:endParaRPr lang="ru-RU" alt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0510" y="1250278"/>
            <a:ext cx="2956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ru-RU" sz="1400" u="sng" dirty="0">
                <a:solidFill>
                  <a:prstClr val="black"/>
                </a:solidFill>
                <a:latin typeface="Verdana" pitchFamily="34" charset="0"/>
              </a:rPr>
              <a:t>Текущая ситуация: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425" y="2974586"/>
            <a:ext cx="3316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400" u="sng" dirty="0">
                <a:solidFill>
                  <a:prstClr val="black"/>
                </a:solidFill>
                <a:latin typeface="Verdana" pitchFamily="34" charset="0"/>
              </a:rPr>
              <a:t>Предлагаемое </a:t>
            </a:r>
            <a:r>
              <a:rPr lang="ru-RU" sz="1400" u="sng" dirty="0" smtClean="0">
                <a:solidFill>
                  <a:prstClr val="black"/>
                </a:solidFill>
                <a:latin typeface="Verdana" pitchFamily="34" charset="0"/>
              </a:rPr>
              <a:t>решение:</a:t>
            </a:r>
            <a:endParaRPr lang="ru-RU" sz="1400" u="sng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230" y="3212440"/>
            <a:ext cx="7397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Уменьшить диаметры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паропроводов на участках:</a:t>
            </a:r>
          </a:p>
          <a:p>
            <a:pPr indent="-342900">
              <a:buFont typeface="+mj-lt"/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колонны № 16 до врезки на ХВО ПСЦ;</a:t>
            </a:r>
          </a:p>
          <a:p>
            <a:pPr indent="-342900">
              <a:buFont typeface="+mj-lt"/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ЦРМО-1 в южный район;</a:t>
            </a:r>
          </a:p>
          <a:p>
            <a:pPr indent="-342900">
              <a:buFont typeface="+mj-lt"/>
              <a:buAutoNum type="arabicPeriod"/>
            </a:pP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ru-RU" alt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2-ой </a:t>
            </a: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дренажной камеры до склада бензола;</a:t>
            </a:r>
          </a:p>
          <a:p>
            <a:pPr indent="-342900">
              <a:buFont typeface="+mj-lt"/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КБ-7,8 до второй дренажной камеры;</a:t>
            </a:r>
          </a:p>
          <a:p>
            <a:pPr indent="-342900">
              <a:buFont typeface="+mj-lt"/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КПО до ЧЛО ОМЦ.</a:t>
            </a:r>
            <a:endParaRPr lang="ru-RU" alt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93" y="2260794"/>
            <a:ext cx="3806503" cy="3788162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467544" y="4622870"/>
          <a:ext cx="4762449" cy="139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1090041"/>
              </a:tblGrid>
              <a:tr h="2504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95420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Инвестиции,</a:t>
                      </a:r>
                      <a:r>
                        <a:rPr lang="ru-RU" sz="12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2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38 633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50427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Расчетная экономия пара, Гкал/г.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56</a:t>
                      </a:r>
                      <a:r>
                        <a:rPr lang="ru-RU" sz="1200" baseline="0" dirty="0" smtClean="0">
                          <a:latin typeface="Verdana" pitchFamily="34" charset="0"/>
                        </a:rPr>
                        <a:t> 602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50427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Годовой экономический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31 537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3666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2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2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Verdana" pitchFamily="34" charset="0"/>
                        </a:rPr>
                        <a:t>1,22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6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04" y="283340"/>
            <a:ext cx="8229600" cy="88574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Восстановление тепловой изоляции паропроводов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3265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7544" y="1124744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6" y="6328379"/>
            <a:ext cx="1601810" cy="3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6093296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28596" y="1428736"/>
            <a:ext cx="5937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Verdana" pitchFamily="34" charset="0"/>
              </a:rPr>
              <a:t>Тепловая изоляции на отдельных участках паропроводов ОАО </a:t>
            </a:r>
            <a:r>
              <a:rPr lang="en-US" sz="1400" dirty="0" smtClean="0">
                <a:latin typeface="Verdana" pitchFamily="34" charset="0"/>
              </a:rPr>
              <a:t>“</a:t>
            </a:r>
            <a:r>
              <a:rPr lang="ru-RU" sz="1400" dirty="0" smtClean="0">
                <a:latin typeface="Verdana" pitchFamily="34" charset="0"/>
              </a:rPr>
              <a:t>ММК</a:t>
            </a:r>
            <a:r>
              <a:rPr lang="en-US" sz="1400" dirty="0" smtClean="0">
                <a:latin typeface="Verdana" pitchFamily="34" charset="0"/>
              </a:rPr>
              <a:t>”</a:t>
            </a:r>
            <a:r>
              <a:rPr lang="ru-RU" sz="1400" dirty="0" smtClean="0">
                <a:latin typeface="Verdana" pitchFamily="34" charset="0"/>
              </a:rPr>
              <a:t> находится в неудовлетворительном состоянии или отсутствует, что приводит к значительным тепловым потерям.</a:t>
            </a:r>
            <a:endParaRPr lang="ru-RU" sz="1400" dirty="0"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1142984"/>
            <a:ext cx="2956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ru-RU" sz="1400" u="sng" dirty="0">
                <a:solidFill>
                  <a:prstClr val="black"/>
                </a:solidFill>
                <a:latin typeface="Verdana" pitchFamily="34" charset="0"/>
              </a:rPr>
              <a:t>Текущая ситуация: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357430"/>
            <a:ext cx="3316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400" u="sng" dirty="0">
                <a:solidFill>
                  <a:prstClr val="black"/>
                </a:solidFill>
                <a:latin typeface="Verdana" pitchFamily="34" charset="0"/>
              </a:rPr>
              <a:t>Предлагаемое </a:t>
            </a:r>
            <a:r>
              <a:rPr lang="ru-RU" sz="1400" u="sng" dirty="0" smtClean="0">
                <a:solidFill>
                  <a:prstClr val="black"/>
                </a:solidFill>
                <a:latin typeface="Verdana" pitchFamily="34" charset="0"/>
              </a:rPr>
              <a:t>решение:</a:t>
            </a:r>
            <a:endParaRPr lang="ru-RU" sz="1400" u="sng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2643182"/>
            <a:ext cx="54292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Verdana" pitchFamily="34" charset="0"/>
              </a:rPr>
              <a:t>Восстановить тепловую изоляцию на участках: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н.д. Ду300мм от ПВЭС-1 до 1-ой дренажной камеры КХП;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н.д. Ду350мм от ДП-4 до КБ-7,8;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Ду300мм от ДП-4 до КБ-7,8;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Ду300мм от ПВЭС-1 до колонны №16;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Ду300мм от ПВЭС-1 до №16 до «гусаков»;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Ду500мм от ЦЭС до задвижек №40,41;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Ду300мм от 2-ой дрен. камеры до «</a:t>
            </a:r>
            <a:r>
              <a:rPr lang="ru-RU" sz="1200" dirty="0" err="1" smtClean="0">
                <a:latin typeface="Verdana" pitchFamily="34" charset="0"/>
              </a:rPr>
              <a:t>кислосмолки</a:t>
            </a:r>
            <a:r>
              <a:rPr lang="ru-RU" sz="1200" dirty="0" smtClean="0">
                <a:latin typeface="Verdana" pitchFamily="34" charset="0"/>
              </a:rPr>
              <a:t>»;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Ду400мм от ПВЭС-2 до ЦУ-2 (нитка 3);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Verdana" pitchFamily="34" charset="0"/>
              </a:rPr>
              <a:t>в.д. Ду500мм от ПВЭС-2 до задвижек №13,14.</a:t>
            </a:r>
            <a:endParaRPr lang="ru-RU" sz="1200" dirty="0">
              <a:latin typeface="Verdana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500034" y="4643446"/>
          <a:ext cx="528641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330"/>
                <a:gridCol w="1539082"/>
              </a:tblGrid>
              <a:tr h="1886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Наименование показателя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Величина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18869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Инвестиции,</a:t>
                      </a:r>
                      <a:r>
                        <a:rPr lang="ru-RU" sz="1200" baseline="0" dirty="0" smtClean="0">
                          <a:latin typeface="Verdana" pitchFamily="34" charset="0"/>
                        </a:rPr>
                        <a:t> тыс.</a:t>
                      </a:r>
                      <a:r>
                        <a:rPr lang="ru-RU" sz="1200" dirty="0" smtClean="0">
                          <a:latin typeface="Verdana" pitchFamily="34" charset="0"/>
                        </a:rPr>
                        <a:t>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47 256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18869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Расчетная экономия пара, Гкал/г.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41 652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18869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Годовой экономический эффект, тыс. руб.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Verdana" pitchFamily="34" charset="0"/>
                        </a:rPr>
                        <a:t>23 248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18869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Verdana" pitchFamily="34" charset="0"/>
                        </a:rPr>
                        <a:t>Срок</a:t>
                      </a:r>
                      <a:r>
                        <a:rPr lang="ru-RU" sz="1200" baseline="0" dirty="0" smtClean="0">
                          <a:latin typeface="Verdana" pitchFamily="34" charset="0"/>
                        </a:rPr>
                        <a:t> окупаемости, лет</a:t>
                      </a:r>
                      <a:endParaRPr lang="ru-RU" sz="1200" dirty="0" smtClean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Verdana" pitchFamily="34" charset="0"/>
                        </a:rPr>
                        <a:t>2</a:t>
                      </a:r>
                      <a:endParaRPr lang="ru-RU" sz="1200" dirty="0">
                        <a:latin typeface="Verdana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8" name="Picture 4" descr="DSC007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158" y="1535854"/>
            <a:ext cx="2553046" cy="18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ukrbudportal.ru/wp-content/uploads/images/teplovaja-izoljacija-truboprovodov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226" y="4043110"/>
            <a:ext cx="2552978" cy="2000264"/>
          </a:xfrm>
          <a:prstGeom prst="rect">
            <a:avLst/>
          </a:prstGeom>
          <a:noFill/>
        </p:spPr>
      </p:pic>
      <p:sp>
        <p:nvSpPr>
          <p:cNvPr id="4" name="Стрелка вниз 3"/>
          <p:cNvSpPr/>
          <p:nvPr/>
        </p:nvSpPr>
        <p:spPr>
          <a:xfrm>
            <a:off x="7239665" y="3419404"/>
            <a:ext cx="288032" cy="492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11672"/>
            <a:ext cx="914400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Производственные площадки «Балтики» уже работали на довольно высоком уровне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энергоэффективности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до присоединения к Проекту ЮНИДО. В общей сложности, за последние пять лет было внедрено порядка 1000 инициатив по повышению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энергоэффективности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Уровень технических знаний и компетенции персонала соответствовал мировым стандартам. Производственные площадки также придерживаются высоких стандартов в отношении непрерывного совершенствования, включая использование комплексной системы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TPM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145466"/>
              </p:ext>
            </p:extLst>
          </p:nvPr>
        </p:nvGraphicFramePr>
        <p:xfrm>
          <a:off x="-54260" y="3356992"/>
          <a:ext cx="9252520" cy="315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hart" r:id="rId4" imgW="5534160" imgH="2457569" progId="Excel.Chart.8">
                  <p:embed/>
                </p:oleObj>
              </mc:Choice>
              <mc:Fallback>
                <p:oleObj name="Chart" r:id="rId4" imgW="5534160" imgH="2457569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260" y="3356992"/>
                        <a:ext cx="9252520" cy="3150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45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900112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9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65375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2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33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0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8" y="908720"/>
            <a:ext cx="9093991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Результаты и достижения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течение 6 месяцев на 8 производствах была достигнута экономия в 7,4% от потребления электроэнергии и 4,9% от потребления газа, что соответствует экономии более 24 млн рублей.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Стоит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отметить, что эти результаты учитывают разницу в уровнях производства и ассортименте продукции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За 2015 год суммарная экономия составила 72 млн. руб.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492896"/>
            <a:ext cx="8964488" cy="401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Как были достигнуты улучшения</a:t>
            </a:r>
            <a:endParaRPr lang="ru-RU" sz="16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Как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уже упоминалось, большей части экономии удалось достичь благодаря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беззатратным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 и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низкозатратным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 мерам. Ниже представлены примеры использовавшихся мер. Эти и другие подобные усовершенствования доступны на многих промышленных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предприятиях.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Отладка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холодильных систем и согласование параметров холодильного оборудования с требованиями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производства.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Улучшение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 планировании и расстановка приоритетов технического обслуживания приводят к экономии от таких мер, как обнаружение утечек и своевременный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ремонт.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Анализ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и оптимизация основных операционных параметров, таких как давление, температура и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т.д.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Сбор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и повторное использование воды из скрубберов и гравийных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фильтров.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Усовершенствование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алгоритмов установки сбора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углекислоты.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Регулирование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давления и расхода сжатого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1027549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Default Design">
      <a:majorFont>
        <a:latin typeface="Arial"/>
        <a:ea typeface=""/>
        <a:cs typeface="Times New Roman"/>
      </a:majorFont>
      <a:minorFont>
        <a:latin typeface="Arial Unicode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Default Design">
      <a:majorFont>
        <a:latin typeface="Arial"/>
        <a:ea typeface=""/>
        <a:cs typeface="Times New Roman"/>
      </a:majorFont>
      <a:minorFont>
        <a:latin typeface="Arial Unicode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17679</TotalTime>
  <Words>3096</Words>
  <Application>Microsoft Office PowerPoint</Application>
  <PresentationFormat>Экран (4:3)</PresentationFormat>
  <Paragraphs>523</Paragraphs>
  <Slides>36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6" baseType="lpstr">
      <vt:lpstr>Arial Unicode MS</vt:lpstr>
      <vt:lpstr>MS Mincho</vt:lpstr>
      <vt:lpstr>MS PGothic</vt:lpstr>
      <vt:lpstr>Arial</vt:lpstr>
      <vt:lpstr>Calibri</vt:lpstr>
      <vt:lpstr>Calibri Light</vt:lpstr>
      <vt:lpstr>Lucida Grande</vt:lpstr>
      <vt:lpstr>Times New Roman</vt:lpstr>
      <vt:lpstr>Verdana</vt:lpstr>
      <vt:lpstr>Verdana Bold</vt:lpstr>
      <vt:lpstr>Wingdings</vt:lpstr>
      <vt:lpstr>Тема Office</vt:lpstr>
      <vt:lpstr>4_Тема Office</vt:lpstr>
      <vt:lpstr>3_Тема Office</vt:lpstr>
      <vt:lpstr>2_Тема Office</vt:lpstr>
      <vt:lpstr>1_Тема Office</vt:lpstr>
      <vt:lpstr>Специальное оформление</vt:lpstr>
      <vt:lpstr>Default Design</vt:lpstr>
      <vt:lpstr>1_Default Design</vt:lpstr>
      <vt:lpstr>Microsoft Excel Chart</vt:lpstr>
      <vt:lpstr>Энергоменеджмент (EnMS)  Балтика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</vt:lpstr>
      <vt:lpstr>Результат энергосбережения за 12 месяцев 2015 года. Инструменты для снижения энергозатрат.</vt:lpstr>
      <vt:lpstr>Результаты исполнения программы энергосбережения по переделам ОАО «ММК» за 12 месяцев 2015г.</vt:lpstr>
      <vt:lpstr>Закуп и экономия ТЭР в 2015г</vt:lpstr>
      <vt:lpstr>Ключевые изменения в бизнес-процессах реализованные в 2015 г. и планируемые в 2016 г. в области энергосбережения </vt:lpstr>
      <vt:lpstr>ISO-50001 и «Платформа энергоменеджмента»</vt:lpstr>
      <vt:lpstr>ISO-50001 и «Платформа энергоменеджмента»</vt:lpstr>
      <vt:lpstr>ISO-50001 и «Платформа энергоменеджмента»</vt:lpstr>
      <vt:lpstr>Приоритетные комплексные проекты в области энергосбережения на 2016-2018 </vt:lpstr>
      <vt:lpstr>Модернизация паро-конденсатной системы </vt:lpstr>
      <vt:lpstr>Повышение эффективности электропривода </vt:lpstr>
      <vt:lpstr>Модернизация системы водоснабжения </vt:lpstr>
      <vt:lpstr>Повышение эффективности теплообменного оборудования </vt:lpstr>
      <vt:lpstr>Первая очередь – 2016 год. Объем инвестиций – 887 млн руб.</vt:lpstr>
      <vt:lpstr>Замена паротурбинной установки ВРТ-25 на ПТ-40/50 в цехе ПВЭС-2</vt:lpstr>
      <vt:lpstr>Замена паротурбинной установки ВРТ-25 на ПТ-40/50 в цехе ПВЭС-2</vt:lpstr>
      <vt:lpstr>Реконструкция турбины  Т-50/60-130 ТЭЦ</vt:lpstr>
      <vt:lpstr>Реконструкция турбины  Т-50/60-130 ТЭЦ</vt:lpstr>
      <vt:lpstr>Модернизация (реконструкция) мини –ТЭЦ КХП</vt:lpstr>
      <vt:lpstr>Модернизация (реконструкция) мини –ТЭЦ КХП</vt:lpstr>
      <vt:lpstr>Презентация PowerPoint</vt:lpstr>
      <vt:lpstr>Презентация PowerPoint</vt:lpstr>
      <vt:lpstr>Презентация PowerPoint</vt:lpstr>
      <vt:lpstr>Презентация PowerPoint</vt:lpstr>
      <vt:lpstr>Уменьшение диаметров паропроводов</vt:lpstr>
      <vt:lpstr>Восстановление тепловой изоляции паропроводов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Рубанцев Евгений</dc:creator>
  <cp:lastModifiedBy>Данила</cp:lastModifiedBy>
  <cp:revision>1635</cp:revision>
  <cp:lastPrinted>2015-09-21T09:55:14Z</cp:lastPrinted>
  <dcterms:modified xsi:type="dcterms:W3CDTF">2016-03-15T13:23:56Z</dcterms:modified>
</cp:coreProperties>
</file>